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91" r:id="rId3"/>
    <p:sldId id="333" r:id="rId4"/>
    <p:sldId id="330" r:id="rId5"/>
    <p:sldId id="331" r:id="rId6"/>
    <p:sldId id="334" r:id="rId7"/>
    <p:sldId id="332" r:id="rId8"/>
    <p:sldId id="351" r:id="rId9"/>
    <p:sldId id="335" r:id="rId10"/>
    <p:sldId id="327" r:id="rId11"/>
    <p:sldId id="326" r:id="rId12"/>
    <p:sldId id="316" r:id="rId13"/>
    <p:sldId id="336" r:id="rId14"/>
    <p:sldId id="337" r:id="rId15"/>
    <p:sldId id="305" r:id="rId16"/>
    <p:sldId id="303" r:id="rId17"/>
    <p:sldId id="308" r:id="rId18"/>
    <p:sldId id="309" r:id="rId19"/>
    <p:sldId id="341" r:id="rId20"/>
    <p:sldId id="338" r:id="rId21"/>
    <p:sldId id="353" r:id="rId22"/>
    <p:sldId id="339" r:id="rId23"/>
    <p:sldId id="361" r:id="rId24"/>
    <p:sldId id="355" r:id="rId25"/>
    <p:sldId id="356" r:id="rId26"/>
    <p:sldId id="340" r:id="rId27"/>
    <p:sldId id="357" r:id="rId28"/>
    <p:sldId id="358" r:id="rId29"/>
    <p:sldId id="279" r:id="rId30"/>
    <p:sldId id="363" r:id="rId31"/>
    <p:sldId id="364" r:id="rId32"/>
    <p:sldId id="365" r:id="rId33"/>
    <p:sldId id="366" r:id="rId34"/>
    <p:sldId id="367" r:id="rId35"/>
    <p:sldId id="312" r:id="rId36"/>
    <p:sldId id="310" r:id="rId37"/>
    <p:sldId id="311" r:id="rId38"/>
    <p:sldId id="277" r:id="rId39"/>
    <p:sldId id="278" r:id="rId40"/>
    <p:sldId id="368" r:id="rId41"/>
    <p:sldId id="268" r:id="rId42"/>
    <p:sldId id="264" r:id="rId43"/>
    <p:sldId id="352" r:id="rId44"/>
    <p:sldId id="257" r:id="rId45"/>
    <p:sldId id="265" r:id="rId46"/>
    <p:sldId id="349" r:id="rId47"/>
    <p:sldId id="350" r:id="rId48"/>
    <p:sldId id="266" r:id="rId49"/>
    <p:sldId id="344" r:id="rId50"/>
    <p:sldId id="347" r:id="rId51"/>
    <p:sldId id="348" r:id="rId52"/>
    <p:sldId id="259" r:id="rId53"/>
    <p:sldId id="346" r:id="rId54"/>
    <p:sldId id="345" r:id="rId55"/>
    <p:sldId id="281" r:id="rId56"/>
    <p:sldId id="280" r:id="rId5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812" y="-3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43.0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5256,'0'0,"9"0,0 0,0 0,8 0,1 0,8 0,-8 0,35 0,9 0,-27-8,18 8,-9 0,-9 0,-8 0,-10 0,10 0,-18 0,8 0,10 0,-1 17,-17-8,9-9,-1 0,1 0,-9 0,0 0,17 0,-17 0,0 0,0 0,17 0,-17 0,17 0,-8 0,26 0,-26 0,35 0,-9 0,-9 0,-9 0,-8 0,-9 0,17 0,-17 0,0 0,0 0,17 0,-17 0,0 9,17-9,1 9,-10-9,10 0,-1 17,-8-17,8 0,-8 0,9 0,-19 0,19 0,-18 0,8 0,10 0,-18 0,17 0,9 0,-8 0,8 0,-8 0,-10 0,10 0,-10 0,10 0,-18 0,17 0,-17 0,0 0,-1 0,1 0,9 0,-9 0,0 0,-1 0,1 0,0 0,9 0,-10 0</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28:00.8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8864 8705,'0'0,"8"0,10 0,-9 0,0 0,-1 0,19 0,-18 0,0 0,-1 0,19 0,-18 0,-1 0,1 0,0 0,0 0,9 0,-1 0,-8 0,0 0,17 0,-17 0,0 0,0 0,0 0,8 0,-8 0,0 0,0 0,0 0,-1 0,19 0,-1 0,-8 0,8 0,-8 0,0 0,-10 0,1 0,0 0,0 0,0 0,8 0,-8 0,0 0,0 0,0 0,17 0,-8 0,-1 0,-8 0,0 0,9 0,-10 0,19 0,-18 0,0 0,-1 0,10 0,-9 0,0 0,-1 0,19 0,-18 0,8 0,10 0,-10 0,1 0,-9 0,0 0,0 0,-1 0,1 0,9 0,-9 0,8 0,10 0,-18 0,17 0,-8 0,-9 0,-1 0,10 0,-9 0,8 0,10 0,-1 0,10 0,17 0,-1 0,1 0,-9 0,9 0,-35 0,8 0,1 0,-18 0,0 0,-1-9,1 9,0 0,9 0,-9 0,8 0,-8 0,17 0,10 0,8 0,9 0,-18-18,18 18,-27 0,1-8,-10 8,1 0,-9 0,0 0,0 0,-1 0,19 0,-18 0,-1 0,1 0,0 0,9 0,-9 0,8 0,10 0,-19 0,28 0,-10 0,27-18,-18 18,18 0,-9 0,-26 0,9 0,-19 0,1 0,0 0,17 0,-17 0,18 0,-18 0,8 0,-8 0,9 0,-10 0,1 0,0 0,0 0,0 0,8 0,-8 0,0 0,0 0,0 0,-1 0,10 0,-9 0,0 0,0 0,-1 0,19 9,-18-9,-1 0,1 0,0 0,9 0,-9 0,-9 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28:20.5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8872 11562,'0'0,"9"0,9 0,-9 0,8 0,-8-9,18 9,-10 0,10 0,-1 0,-17-17,0 17,0 0,-1 0,19 0,-10 0,1 0,0 0,8 0,-8 0,-9 0,17 0,-17 0,0 0,0 0,8 0,-8 0,0 0,0 0,17 0,-8 0,-9 0,17 0,-8 0,-1 0,1 0,8 0,-8 0,0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28:23.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16660 11545,'9'0,"0"0,17 0,-8 0,8 0,-17 0,0 0,0 0,8 0,1 0,-9 0,0 0,17 0,-17 0,8 0,1 0,0 8,8-8,9 18,-26-18,18 0,-18 0,-1 0,1 0,18 0,-1 0,-17 0,0 0,0 0,17 0,-8 0,-10 0,1 0</inkml:trace>
</inkml:ink>
</file>

<file path=ppt/ink/ink13.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8819 9852,'0'0,"11"0,-6 0,0 0,1 0,-1 0,0 0,6 0,-6 0,0 0,1 0,-1 0,0 0,6 0,-6 0,0 0,1 0,-1 0,0 0,6 0,-6 0,6 0,-6 0,6 0,-6 0,0 0,0 0,1 10,-1-10,6 0,-6 0,0 0,0 0,11 0,-5 6,5-6,0 0,-11 0,5 0,6 0,-5 0,5 0,-11 0,0 0,6 0,-6 0,0 0</inkml:trace>
</inkml:ink>
</file>

<file path=ppt/ink/ink14.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16625 9860,'5'0,"0"0,1 0,-1 0,11 0,-11 0,0 0,1 0,-1 0,0 0,6 0,-1 0,-4 0,-6 0,5 0,5 0,1 0,-6 0,1 0,-1 0,5 0,-4 0,-1 0,0 0,1 0,-1 0,5 0,-4 0,-1 0,0 0,0 0,1 0,4 0,-4 0,-1 0,0 0,0 0,1 0,4 0,1 0,-6 0,0 0,6 0,-6 0,1 0,-1 0,0 0,0 0,6 0,-6 0,-5 5,6-5,-1 0,0 0,0 0,6 0</inkml:trace>
</inkml:ink>
</file>

<file path=ppt/ink/ink15.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8864 8684,'0'0,"5"0,6 0,-6 0,0 0,0 0,11 0,-10 0,-1 0,0 0,11 0,-11 0,1 0,-1 0,0 0,1 0,4 0,1 0,-6 0,0 0,11 0,-10 0,-1 0,0 0,0 0,6 0,-6 0,1 0,-1 0,0 0,0 0,11 0,0 0,-5 0,5 0,-6 0,1 0,-6 0,0 0,1 0,-1 0,0 0,6 0,-6 0,1 0,-1 0,0 0,11 0,-5 0,-1 0,-5 0,1 0,4 0,-4 0,10 0,-11 0,0 0,0 0,6 0,-6 0,1 0,-1 0,11 0,-11 0,6 0,5 0,-6 0,1 0,-6 0,0 0,1 0,-1 0,0 0,6 0,-6 0,6 0,5 0,-11 0,11 0,-6 0,-4 0,-1 0,5 0,-4 0,4 0,6 0,0 0,5 0,11 0,0 0,0 0,-6 0,6 0,-22 0,6 0,0 0,-11 0,1 0,-1-6,0 6,1 0,4 0,-4 0,4 0,-5 0,11 0,5 0,6 0,5 0,-11-10,11 10,-16 0,-1-5,-4 5,0 0,-6 0,0 0,0 0,1 0,10 0,-11 0,0 0,1 0,-1 0,5 0,-4 0,4 0,6 0,-11 0,17 0,-6 0,15-11,-10 11,11 0,-5 0,-17 0,6 0,-10 0,-1 0,0 0,11 0,-11 0,11 0,-11 0,6 0,-6 0,6 0,-6 0,1 0,-1 0,0 0,0 0,6 0,-6 0,1 0,-1 0,0 0,0 0,6 0,-6 0,1 0,-1 0,0 0,11 5,-11-5,1 0,-1 0,0 0,6 0,-6 0,-5 0</inkml:trace>
</inkml:ink>
</file>

<file path=ppt/ink/ink16.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8872 11551,'0'0,"6"0,4 0,-5 0,6 0,-6-5,11 5,-5 0,5 0,-1 0,-9-10,-1 10,0 0,1 0,9 0,-4 0,0 0,-1 0,6 0,-5 0,-6 0,11 0,-11 0,0 0,1 0,4 0,-5 0,1 0,-1 0,11 0,-6 0,-4 0,10 0,-6 0,1 0,-1 0,6 0,-5 0,-1 0</inkml:trace>
</inkml:ink>
</file>

<file path=ppt/ink/ink17.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16660 11545,'5'0,"1"0,9 0,-4 0,5 0,-11 0,0 0,1 0,4 0,1 0,-6 0,0 0,11 0,-11 0,6 0,0 0,-1 5,6-5,5 11,-16-11,11 0,-10 0,-1 0,0 0,11 0,0 0,-11 0,0 0,1 0,10 0,-6 0,-5 0,1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46.9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16325 6544,'17'0,"-17"18,9-18,0 0,-9 8,18-8,-1 0,-8 0,9 0,-9 0,17 0,9 0,18 0,0 0,9 0,-9 0,-18 0,18 0,18 0,-27 0,9 0,-18-8,9 8,-35 0,0 0,-1 0,1 0,18 0,-1 8,-8-8,26 0,-9 0,18 0,0 0,-9 0,9 9,0-9,-18 0,-8 0,-1 0,-8 0,-1 0,1 9,-9-9,0 0,8 0,-8 0,9 0,26 0,-26 0,8 0,9 0,-8 0,-18 0,8 0,1 0,-9 18,-1-18,1 0,18 0,-10 9,27 8,-17-17,44 0,-19 9,-16-9,43 0,-26 18,-18-18,9 0,-35 0,9 0,-9 0,8 9,-8-9,0 0,0 0,0 0,-1 0,10 0,0 0,17 0,9 0,-9 0,-8 0,-10 0,1 0,-9 0,0 0,-9 0</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57.6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19905 6650,'9'0,"0"0,0 0,9 0,-10 0,1 0,0 0,0 0,0 0,8 0,1 0,-9 0,0 0,8 0,-8 0,0 0,9 0,8 9,0-9,-8 0,26 0,-26 0,26 9,-9-9,9 0,-8 0,-1 17,9-17,-26 0,8 0,-17 0,17 0,-17 0,0 0,0 0,0 0,8 0,-8 0,0 0,9 0,8 0,0 0,10-9,-1 9,-9 0,10 0,-10 0,1 0,-10 0,10 0,-1 0,-8 0,-9 0,17 0,-17 0,0 0,17 0,-8 0,-9 0,17 0,1 0,-10 0,10 0,-1 0,-8 0,26 0,-26 18,34-18,-7 0,-28 0,27 0,-8 0,8 0,-36 0,10 0,-9 0,9 9,-10-9,10 0,-9 9,17-9,-8 0,8 0,10 0,-10 0,1 0,8 0,-9 0,-8 0,26 17,-26-17,8 0,9 0,10 0,-10 0,-9 0,10 0,-10 0,-8 0,-1 0,1 0,8 0,-17 0,9 0,8 0,1 0,-10 0,10 0,8 0,-8 0,-10 0,27 0,-26 0,26 0,-9 0,-8 0,26 0,-18-9,27 9,-27-8,0 8,9 0,-17-18,-10 18,10 0,-18 0,8 0,1 0,-9 0,8 0,10 0,8 0,9 0,-26 0,26 0,-9 0,-8 0,-10 0,10 0,-18 0,0 0,17 0,-17 0,0 0,-1-9,19 9,8 0,-8 0,8 0,0 0,-8 0,-1 0,-17-9</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03.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20867 14887,'9'0,"-1"0,1 0,9 0,-9 0,0 0,-1 0,1 18,18-27,-27 9,17 0,10 0,-18 0,17 0,-8 0,-10 0,19 0,-18 0,0 0,17 0,-17 0,8 0,1 0,0 0,-9 0,-1 0,1 0,9 0,-9 0,0 0,-1 0,19 0,-18 0,8 0,-8 0,18 0,-1-9,-17 0,0 9,17 0,-8 0,8 0,-8 0,-1-17,1 17,-9 0,0 0,17 0,-17 0,0 0,17 0,-17 0,9 0,-9 0,17 0,0 0,-17 0,9 0,-9 0,0 0,8 0,1 0,-9 0,17 0,-8 0,8 0,1 0,-10 0,10 0,8 0,-8 0,-1 0,-8 0,8 0,-17 0,9 0,-1 9,-8-9,0 0,8 0,10 0,-18 0,0 0,-1 0,10 0,-9 0,0 0,-1 0,1 0,18 0,-18 0,8 0,10 0,-1 0,-8 0,-9 0,17 0,-17 0,0 0,-1 0,10 0,-9 0,0 0,0 0,-1 0,1 0,9 0,-9 0,0 0,-1 0,1 0,0 0,9 0,-10 0</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06.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22904 15822,'18'0,"8"0,-8 0,8 0,-8 0,0-9,-10 9,10 0,8 0,1 0,-9-17,8 17,1 0,8 0,-9 0,-17-9,9 9,-9 0,8 0,1 0,-9 0,-1 0,-8-9,9 9,9 0,0 0,-10-9,19 9,-18 0,8 0,10 0,-18 0,-1 0,10 0,-9 0,0 0,-1 0,10 0,26 0,-26 0,26 0,-9-17,-8 17,8 0,-9 0,-17 0,0 0,0 0,9 0,-1 0,-8 0,0 0,8 0,-8 0,0 0,0 0,17 0,-8 0,-9 0,8 0</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13.9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21793 16298,'9'0,"-1"0,10 0,-9 0,0 0,0 0,-1 0,-8 0,9 0,9 0,0 0,8 0,-17 0,0 0,-1 0,1 0,9 0,-9 0,0 0,-1 0,1 0,0 0,9 0,-10 0,10 0,-9 9,9-9,-1 0,-8 0,17 0,-8 0,-9 0,17 0,10 0,-10 0,-17 0,17 0,-17 0,0 0,9 0,8 0,-17 0,17 0,-17 0,9 0,8 0,10 0,-10 0,1 0,-10 0,10 0,-19 0,10 0,0 0,-9 0,8 0,10 0,-19 0,19 0,-9 0,26 0,-27 0,-8 0,18 0,-10 0,1 0,-9 0,-1 0,10 0,0 0,-1 0,10 0,-10 0,10 0,-1 0,10 0,-10 0,9 0,-8 0,-18 0,8 0,10 0,-18 0,17 0,-17 0,0 0,8 18,27-18,-8 0,-10 9,9-9,-8 0,8 0,-8 0,8 0,-9 0,10 0,-19 0,1 0,8 0,-8 0,8 0,-17 0,27 0,-28 0,19 0,-18 0,0 0,-1 0,1 0,18 0,-19 8,10-8,9 0,-19 0,1 0,9 0,-9 0</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18.3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14781 12832,'18'0,"-9"0,8 0,-8 0,18 0,-1 0,-17 0,0 0,0 0,0 0,17 0,-17 0,8 0,10 0,-1 0,-8 9,26-9,-26 0,26 0,-27 0,10 0,8 0,-8 0,-19 9,1-9,0 0,9 0,-1 0,-8 0,18 0,-1 0,-17 0,9 0,-10 0,1 0,18 0,-27-9,8 9,19 0,-9 0,26 0,-9 0,0 0,9 0,-8 0,-1 0,9 0,-18 0,10 0,-10 0,-17 0,0 9,0-9,-1 0,1 0,9 0,0 0,-10 0,1 0,9 0,-9 0,-1 0,1 0,0 0,0 0,9 0,-1 0,10 0,-19 0,1 0,0 0,0 0</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27:37.7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8819 9851,'0'0,"18"0,-9 0,0 0,0 0,-1 0,1 0,9 0,-9 0,-1 0,1 0,0 0,0 0,9 0,-10 0,1 0,0 0,0 0,0 0,8 0,-8 0,9 0,-9 0,8 0,-8 0,0 0,0 0,-1 18,1-18,9 0,-9 0,0 0,-1 0,19 0,-9 9,8-9,0 0,-17 0,9 0,8 0,-8 0,8 0,-17 0,0 0,9 0,-9 0,-1 0</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27:41.5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16625 9860,'8'0,"1"0,0 0,0 0,17 0,-17 0,0 0,0 0,0 0,-1 0,10 0,0 0,-9 0,-9 0,8 0,10 0,0 0,-9 0,-1 0,1 0,9 0,-9 0,-1 0,1 0,0 0,0 0,9 0,-10 0,1 0,0 0,0 0,0 0,8 0,-8 0,0 0,0 0,0 0,-1 0,10 0,0 0,-10 0,1 0,9 0,-9 0,0 0,-1 0,1 0,0 0,9 0,-10 0,-8 9,9-9,0 0,0 0,0 0,8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7F7DCC-08DA-4E94-9F51-C7E615316D53}" type="datetimeFigureOut">
              <a:rPr lang="ko-KR" altLang="en-US" smtClean="0"/>
              <a:t>2018-03-02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F03F2B-5287-4BCE-AEB5-3F7520120431}" type="slidenum">
              <a:rPr lang="ko-KR" altLang="en-US" smtClean="0"/>
              <a:t>‹#›</a:t>
            </a:fld>
            <a:endParaRPr lang="ko-KR" altLang="en-US"/>
          </a:p>
        </p:txBody>
      </p:sp>
    </p:spTree>
    <p:extLst>
      <p:ext uri="{BB962C8B-B14F-4D97-AF65-F5344CB8AC3E}">
        <p14:creationId xmlns:p14="http://schemas.microsoft.com/office/powerpoint/2010/main" val="11628614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ancerprogress.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a:t>
            </a:r>
            <a:r>
              <a:rPr lang="en-US" altLang="ko-KR" dirty="0" err="1" smtClean="0"/>
              <a:t>www.accessdata.fda.gov</a:t>
            </a:r>
            <a:r>
              <a:rPr lang="en-US" altLang="ko-KR" dirty="0" smtClean="0"/>
              <a:t>/</a:t>
            </a:r>
            <a:r>
              <a:rPr lang="en-US" altLang="ko-KR" dirty="0" err="1" smtClean="0"/>
              <a:t>drugsatfda_docs</a:t>
            </a:r>
            <a:r>
              <a:rPr lang="en-US" altLang="ko-KR" dirty="0" smtClean="0"/>
              <a:t>/</a:t>
            </a:r>
            <a:r>
              <a:rPr lang="en-US" altLang="ko-KR" dirty="0" err="1" smtClean="0"/>
              <a:t>nda</a:t>
            </a:r>
            <a:r>
              <a:rPr lang="en-US" altLang="ko-KR" dirty="0" smtClean="0"/>
              <a:t>/2011/</a:t>
            </a:r>
            <a:r>
              <a:rPr lang="en-US" altLang="ko-KR" dirty="0" err="1" smtClean="0"/>
              <a:t>202429s000TOC.cfm</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1</a:t>
            </a:fld>
            <a:endParaRPr lang="ko-KR" altLang="en-US"/>
          </a:p>
        </p:txBody>
      </p:sp>
    </p:spTree>
    <p:extLst>
      <p:ext uri="{BB962C8B-B14F-4D97-AF65-F5344CB8AC3E}">
        <p14:creationId xmlns:p14="http://schemas.microsoft.com/office/powerpoint/2010/main" val="22011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Timeline highlighting key events since the </a:t>
            </a:r>
            <a:r>
              <a:rPr lang="en-US" altLang="ko-KR" sz="1200" b="0" i="0" kern="1200" dirty="0" err="1" smtClean="0">
                <a:solidFill>
                  <a:schemeClr val="tx1"/>
                </a:solidFill>
                <a:effectLst/>
                <a:latin typeface="+mn-lt"/>
                <a:ea typeface="+mn-ea"/>
                <a:cs typeface="+mn-cs"/>
              </a:rPr>
              <a:t>1960s</a:t>
            </a:r>
            <a:r>
              <a:rPr lang="en-US" altLang="ko-KR" sz="1200" b="0" i="0" kern="1200" dirty="0" smtClean="0">
                <a:solidFill>
                  <a:schemeClr val="tx1"/>
                </a:solidFill>
                <a:effectLst/>
                <a:latin typeface="+mn-lt"/>
                <a:ea typeface="+mn-ea"/>
                <a:cs typeface="+mn-cs"/>
              </a:rPr>
              <a:t> that have directly affected the prevention and treatment of melanoma</a:t>
            </a:r>
          </a:p>
          <a:p>
            <a:r>
              <a:rPr lang="en-US" altLang="ko-KR" sz="1200" b="0" i="0" kern="1200" dirty="0" smtClean="0">
                <a:solidFill>
                  <a:schemeClr val="tx1"/>
                </a:solidFill>
                <a:effectLst/>
                <a:latin typeface="+mn-lt"/>
                <a:ea typeface="+mn-ea"/>
                <a:cs typeface="+mn-cs"/>
              </a:rPr>
              <a:t>Based on information made available from the </a:t>
            </a:r>
            <a:r>
              <a:rPr lang="en-US" altLang="ko-KR" sz="1200" b="0" i="0" u="none" strike="noStrike" kern="1200" dirty="0" smtClean="0">
                <a:solidFill>
                  <a:schemeClr val="tx1"/>
                </a:solidFill>
                <a:effectLst/>
                <a:latin typeface="+mn-lt"/>
                <a:ea typeface="+mn-ea"/>
                <a:cs typeface="+mn-cs"/>
                <a:hlinkClick r:id="rId3"/>
              </a:rPr>
              <a:t>American Society of Clinical Oncology</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6</a:t>
            </a:fld>
            <a:endParaRPr lang="ko-KR" altLang="en-US"/>
          </a:p>
        </p:txBody>
      </p:sp>
    </p:spTree>
    <p:extLst>
      <p:ext uri="{BB962C8B-B14F-4D97-AF65-F5344CB8AC3E}">
        <p14:creationId xmlns:p14="http://schemas.microsoft.com/office/powerpoint/2010/main" val="172900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a:p>
            <a:r>
              <a:rPr lang="en-US" altLang="ko-KR" dirty="0" smtClean="0"/>
              <a:t>http://</a:t>
            </a:r>
            <a:r>
              <a:rPr lang="en-US" altLang="ko-KR" dirty="0" err="1" smtClean="0"/>
              <a:t>www.thelancet.com</a:t>
            </a:r>
            <a:r>
              <a:rPr lang="en-US" altLang="ko-KR" dirty="0" smtClean="0"/>
              <a:t>/journals/</a:t>
            </a:r>
            <a:r>
              <a:rPr lang="en-US" altLang="ko-KR" dirty="0" err="1" smtClean="0"/>
              <a:t>lanonc</a:t>
            </a:r>
            <a:r>
              <a:rPr lang="en-US" altLang="ko-KR" dirty="0" smtClean="0"/>
              <a:t>/article/PIIS1470-2045(13)70333-4/</a:t>
            </a:r>
            <a:r>
              <a:rPr lang="en-US" altLang="ko-KR" dirty="0" err="1" smtClean="0"/>
              <a:t>fulltext</a:t>
            </a:r>
            <a:r>
              <a:rPr lang="en-US" altLang="ko-KR" dirty="0" smtClean="0"/>
              <a:t> </a:t>
            </a:r>
          </a:p>
          <a:p>
            <a:r>
              <a:rPr lang="en-US" altLang="ko-KR" dirty="0" smtClean="0"/>
              <a:t>Figure 1</a:t>
            </a:r>
          </a:p>
          <a:p>
            <a:r>
              <a:rPr lang="en-US" altLang="ko-KR" dirty="0" smtClean="0"/>
              <a:t>Present strategies to manage advanced stage melanomas include inhibition of the mutant form of BRAF kinase (a common mutation being BRAFV600E ; </a:t>
            </a:r>
            <a:r>
              <a:rPr lang="en-US" altLang="ko-KR" dirty="0" err="1" smtClean="0"/>
              <a:t>vemurafenib</a:t>
            </a:r>
            <a:r>
              <a:rPr lang="en-US" altLang="ko-KR" dirty="0" smtClean="0"/>
              <a:t> and GSK2118436) and T-cell activation (</a:t>
            </a:r>
            <a:r>
              <a:rPr lang="en-US" altLang="ko-KR" dirty="0" err="1" smtClean="0"/>
              <a:t>ipilimumab</a:t>
            </a:r>
            <a:r>
              <a:rPr lang="en-US" altLang="ko-KR" dirty="0" smtClean="0"/>
              <a:t>)</a:t>
            </a:r>
          </a:p>
          <a:p>
            <a:endParaRPr lang="en-US" altLang="ko-KR" dirty="0" smtClean="0"/>
          </a:p>
          <a:p>
            <a:r>
              <a:rPr lang="en-US" altLang="ko-KR" dirty="0" smtClean="0"/>
              <a:t>TCR=T-cell receptor. GF=growth factor. MHC=major histocompatibility complex. RTK=receptor tyrosine kinase. CTLA4=cytotoxic T lymphocyte antigen 4. TF=transcription factor.</a:t>
            </a:r>
          </a:p>
          <a:p>
            <a:endParaRPr lang="en-US" altLang="ko-KR" dirty="0" smtClean="0"/>
          </a:p>
          <a:p>
            <a:r>
              <a:rPr lang="en-US" altLang="ko-KR" dirty="0" smtClean="0"/>
              <a:t>View Large Image | View Hi-Res Image | Download PowerPoint Slide</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12</a:t>
            </a:fld>
            <a:endParaRPr lang="ko-KR" altLang="en-US"/>
          </a:p>
        </p:txBody>
      </p:sp>
    </p:spTree>
    <p:extLst>
      <p:ext uri="{BB962C8B-B14F-4D97-AF65-F5344CB8AC3E}">
        <p14:creationId xmlns:p14="http://schemas.microsoft.com/office/powerpoint/2010/main" val="240287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슬라이드 이미지 개체 틀 1"/>
          <p:cNvSpPr>
            <a:spLocks noGrp="1" noRot="1" noChangeAspect="1" noTextEdit="1"/>
          </p:cNvSpPr>
          <p:nvPr>
            <p:ph type="sldImg"/>
          </p:nvPr>
        </p:nvSpPr>
        <p:spPr>
          <a:ln/>
        </p:spPr>
      </p:sp>
      <p:sp>
        <p:nvSpPr>
          <p:cNvPr id="63491" name="슬라이드 노트 개체 틀 2"/>
          <p:cNvSpPr>
            <a:spLocks noGrp="1"/>
          </p:cNvSpPr>
          <p:nvPr>
            <p:ph type="body" idx="1"/>
          </p:nvPr>
        </p:nvSpPr>
        <p:spPr>
          <a:noFill/>
        </p:spPr>
        <p:txBody>
          <a:bodyPr/>
          <a:lstStyle/>
          <a:p>
            <a:endParaRPr lang="ko-KR" altLang="en-US" smtClean="0"/>
          </a:p>
        </p:txBody>
      </p:sp>
      <p:sp>
        <p:nvSpPr>
          <p:cNvPr id="63492" name="날짜 개체 틀 3"/>
          <p:cNvSpPr>
            <a:spLocks noGrp="1"/>
          </p:cNvSpPr>
          <p:nvPr>
            <p:ph type="dt" sz="quarter" idx="1"/>
          </p:nvPr>
        </p:nvSpPr>
        <p:spPr>
          <a:noFill/>
        </p:spPr>
        <p:txBody>
          <a:bodyPr/>
          <a:lstStyle>
            <a:lvl1pPr>
              <a:defRPr sz="3200" b="1">
                <a:solidFill>
                  <a:schemeClr val="tx1"/>
                </a:solidFill>
                <a:latin typeface="Bookman Old Style" pitchFamily="18" charset="0"/>
                <a:ea typeface="ＭＳ Ｐゴシック" charset="-128"/>
              </a:defRPr>
            </a:lvl1pPr>
            <a:lvl2pPr marL="742950" indent="-285750">
              <a:defRPr sz="3200" b="1">
                <a:solidFill>
                  <a:schemeClr val="tx1"/>
                </a:solidFill>
                <a:latin typeface="Bookman Old Style" pitchFamily="18" charset="0"/>
                <a:ea typeface="ＭＳ Ｐゴシック" charset="-128"/>
              </a:defRPr>
            </a:lvl2pPr>
            <a:lvl3pPr marL="1143000" indent="-228600">
              <a:defRPr sz="3200" b="1">
                <a:solidFill>
                  <a:schemeClr val="tx1"/>
                </a:solidFill>
                <a:latin typeface="Bookman Old Style" pitchFamily="18" charset="0"/>
                <a:ea typeface="ＭＳ Ｐゴシック" charset="-128"/>
              </a:defRPr>
            </a:lvl3pPr>
            <a:lvl4pPr marL="1600200" indent="-228600">
              <a:defRPr sz="3200" b="1">
                <a:solidFill>
                  <a:schemeClr val="tx1"/>
                </a:solidFill>
                <a:latin typeface="Bookman Old Style" pitchFamily="18" charset="0"/>
                <a:ea typeface="ＭＳ Ｐゴシック" charset="-128"/>
              </a:defRPr>
            </a:lvl4pPr>
            <a:lvl5pPr marL="2057400" indent="-228600">
              <a:defRPr sz="3200" b="1">
                <a:solidFill>
                  <a:schemeClr val="tx1"/>
                </a:solidFill>
                <a:latin typeface="Bookman Old Style" pitchFamily="18" charset="0"/>
                <a:ea typeface="ＭＳ Ｐゴシック" charset="-128"/>
              </a:defRPr>
            </a:lvl5pPr>
            <a:lvl6pPr marL="25146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6pPr>
            <a:lvl7pPr marL="29718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7pPr>
            <a:lvl8pPr marL="34290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8pPr>
            <a:lvl9pPr marL="38862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9pPr>
          </a:lstStyle>
          <a:p>
            <a:r>
              <a:rPr lang="ja-JP" altLang="en-US" sz="1200" b="0" smtClean="0">
                <a:latin typeface="Times New Roman" pitchFamily="18" charset="0"/>
              </a:rPr>
              <a:t>18-Jan-00</a:t>
            </a:r>
          </a:p>
        </p:txBody>
      </p:sp>
      <p:sp>
        <p:nvSpPr>
          <p:cNvPr id="63493" name="바닥글 개체 틀 4"/>
          <p:cNvSpPr>
            <a:spLocks noGrp="1"/>
          </p:cNvSpPr>
          <p:nvPr>
            <p:ph type="ftr" sz="quarter" idx="4"/>
          </p:nvPr>
        </p:nvSpPr>
        <p:spPr>
          <a:noFill/>
        </p:spPr>
        <p:txBody>
          <a:bodyPr/>
          <a:lstStyle>
            <a:lvl1pPr>
              <a:defRPr sz="3200" b="1">
                <a:solidFill>
                  <a:schemeClr val="tx1"/>
                </a:solidFill>
                <a:latin typeface="Bookman Old Style" pitchFamily="18" charset="0"/>
                <a:ea typeface="ＭＳ Ｐゴシック" charset="-128"/>
              </a:defRPr>
            </a:lvl1pPr>
            <a:lvl2pPr marL="742950" indent="-285750">
              <a:defRPr sz="3200" b="1">
                <a:solidFill>
                  <a:schemeClr val="tx1"/>
                </a:solidFill>
                <a:latin typeface="Bookman Old Style" pitchFamily="18" charset="0"/>
                <a:ea typeface="ＭＳ Ｐゴシック" charset="-128"/>
              </a:defRPr>
            </a:lvl2pPr>
            <a:lvl3pPr marL="1143000" indent="-228600">
              <a:defRPr sz="3200" b="1">
                <a:solidFill>
                  <a:schemeClr val="tx1"/>
                </a:solidFill>
                <a:latin typeface="Bookman Old Style" pitchFamily="18" charset="0"/>
                <a:ea typeface="ＭＳ Ｐゴシック" charset="-128"/>
              </a:defRPr>
            </a:lvl3pPr>
            <a:lvl4pPr marL="1600200" indent="-228600">
              <a:defRPr sz="3200" b="1">
                <a:solidFill>
                  <a:schemeClr val="tx1"/>
                </a:solidFill>
                <a:latin typeface="Bookman Old Style" pitchFamily="18" charset="0"/>
                <a:ea typeface="ＭＳ Ｐゴシック" charset="-128"/>
              </a:defRPr>
            </a:lvl4pPr>
            <a:lvl5pPr marL="2057400" indent="-228600">
              <a:defRPr sz="3200" b="1">
                <a:solidFill>
                  <a:schemeClr val="tx1"/>
                </a:solidFill>
                <a:latin typeface="Bookman Old Style" pitchFamily="18" charset="0"/>
                <a:ea typeface="ＭＳ Ｐゴシック" charset="-128"/>
              </a:defRPr>
            </a:lvl5pPr>
            <a:lvl6pPr marL="25146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6pPr>
            <a:lvl7pPr marL="29718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7pPr>
            <a:lvl8pPr marL="34290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8pPr>
            <a:lvl9pPr marL="38862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9pPr>
          </a:lstStyle>
          <a:p>
            <a:r>
              <a:rPr lang="ja-JP" altLang="en-US" sz="1200" b="0" smtClean="0">
                <a:latin typeface="Times New Roman" pitchFamily="18" charset="0"/>
              </a:rPr>
              <a:t>CDDS</a:t>
            </a:r>
          </a:p>
        </p:txBody>
      </p:sp>
      <p:sp>
        <p:nvSpPr>
          <p:cNvPr id="63494" name="슬라이드 번호 개체 틀 5"/>
          <p:cNvSpPr>
            <a:spLocks noGrp="1"/>
          </p:cNvSpPr>
          <p:nvPr>
            <p:ph type="sldNum" sz="quarter" idx="5"/>
          </p:nvPr>
        </p:nvSpPr>
        <p:spPr>
          <a:noFill/>
        </p:spPr>
        <p:txBody>
          <a:bodyPr/>
          <a:lstStyle>
            <a:lvl1pPr>
              <a:defRPr sz="3200" b="1">
                <a:solidFill>
                  <a:schemeClr val="tx1"/>
                </a:solidFill>
                <a:latin typeface="Bookman Old Style" pitchFamily="18" charset="0"/>
                <a:ea typeface="ＭＳ Ｐゴシック" charset="-128"/>
              </a:defRPr>
            </a:lvl1pPr>
            <a:lvl2pPr marL="742950" indent="-285750">
              <a:defRPr sz="3200" b="1">
                <a:solidFill>
                  <a:schemeClr val="tx1"/>
                </a:solidFill>
                <a:latin typeface="Bookman Old Style" pitchFamily="18" charset="0"/>
                <a:ea typeface="ＭＳ Ｐゴシック" charset="-128"/>
              </a:defRPr>
            </a:lvl2pPr>
            <a:lvl3pPr marL="1143000" indent="-228600">
              <a:defRPr sz="3200" b="1">
                <a:solidFill>
                  <a:schemeClr val="tx1"/>
                </a:solidFill>
                <a:latin typeface="Bookman Old Style" pitchFamily="18" charset="0"/>
                <a:ea typeface="ＭＳ Ｐゴシック" charset="-128"/>
              </a:defRPr>
            </a:lvl3pPr>
            <a:lvl4pPr marL="1600200" indent="-228600">
              <a:defRPr sz="3200" b="1">
                <a:solidFill>
                  <a:schemeClr val="tx1"/>
                </a:solidFill>
                <a:latin typeface="Bookman Old Style" pitchFamily="18" charset="0"/>
                <a:ea typeface="ＭＳ Ｐゴシック" charset="-128"/>
              </a:defRPr>
            </a:lvl4pPr>
            <a:lvl5pPr marL="2057400" indent="-228600">
              <a:defRPr sz="3200" b="1">
                <a:solidFill>
                  <a:schemeClr val="tx1"/>
                </a:solidFill>
                <a:latin typeface="Bookman Old Style" pitchFamily="18" charset="0"/>
                <a:ea typeface="ＭＳ Ｐゴシック" charset="-128"/>
              </a:defRPr>
            </a:lvl5pPr>
            <a:lvl6pPr marL="25146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6pPr>
            <a:lvl7pPr marL="29718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7pPr>
            <a:lvl8pPr marL="34290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8pPr>
            <a:lvl9pPr marL="38862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9pPr>
          </a:lstStyle>
          <a:p>
            <a:fld id="{70BF73F2-FC8C-4076-8E6C-1D5EE903B62D}" type="slidenum">
              <a:rPr lang="ja-JP" altLang="en-US" sz="1200" b="0" smtClean="0">
                <a:latin typeface="Times New Roman" pitchFamily="18" charset="0"/>
              </a:rPr>
              <a:pPr/>
              <a:t>43</a:t>
            </a:fld>
            <a:endParaRPr lang="ja-JP" altLang="en-US" sz="1200" b="0"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a:t>
            </a:r>
            <a:r>
              <a:rPr lang="en-US" altLang="ko-KR" dirty="0" err="1" smtClean="0"/>
              <a:t>molecular.roche.com</a:t>
            </a:r>
            <a:r>
              <a:rPr lang="en-US" altLang="ko-KR" dirty="0" smtClean="0"/>
              <a:t>/assays/</a:t>
            </a:r>
            <a:r>
              <a:rPr lang="en-US" altLang="ko-KR" dirty="0" err="1" smtClean="0"/>
              <a:t>cobas</a:t>
            </a:r>
            <a:r>
              <a:rPr lang="en-US" altLang="ko-KR" dirty="0" smtClean="0"/>
              <a:t>-4800-</a:t>
            </a:r>
            <a:r>
              <a:rPr lang="en-US" altLang="ko-KR" dirty="0" err="1" smtClean="0"/>
              <a:t>braf</a:t>
            </a:r>
            <a:r>
              <a:rPr lang="en-US" altLang="ko-KR" dirty="0" smtClean="0"/>
              <a:t>-</a:t>
            </a:r>
            <a:r>
              <a:rPr lang="en-US" altLang="ko-KR" dirty="0" err="1" smtClean="0"/>
              <a:t>v600</a:t>
            </a:r>
            <a:r>
              <a:rPr lang="en-US" altLang="ko-KR" dirty="0" smtClean="0"/>
              <a:t>-mutation-test/</a:t>
            </a:r>
          </a:p>
          <a:p>
            <a:endParaRPr lang="en-US" altLang="ko-KR" dirty="0" smtClean="0"/>
          </a:p>
          <a:p>
            <a:endParaRPr lang="en-US" altLang="ko-KR" dirty="0" smtClean="0"/>
          </a:p>
          <a:p>
            <a:r>
              <a:rPr lang="en-US" altLang="ko-KR" dirty="0" smtClean="0"/>
              <a:t>A companion diagnostic for </a:t>
            </a:r>
            <a:r>
              <a:rPr lang="en-US" altLang="ko-KR" dirty="0" err="1" smtClean="0"/>
              <a:t>vemurafenib</a:t>
            </a:r>
            <a:endParaRPr lang="en-US" altLang="ko-KR" dirty="0" smtClean="0"/>
          </a:p>
          <a:p>
            <a:endParaRPr lang="en-US" altLang="ko-KR" dirty="0" smtClean="0"/>
          </a:p>
          <a:p>
            <a:r>
              <a:rPr lang="en-US" altLang="ko-KR" dirty="0" smtClean="0"/>
              <a:t>The </a:t>
            </a:r>
            <a:r>
              <a:rPr lang="en-US" altLang="ko-KR" dirty="0" err="1" smtClean="0"/>
              <a:t>cobas</a:t>
            </a:r>
            <a:r>
              <a:rPr lang="en-US" altLang="ko-KR" dirty="0" smtClean="0"/>
              <a:t>® 4800 BRAF </a:t>
            </a:r>
            <a:r>
              <a:rPr lang="en-US" altLang="ko-KR" dirty="0" err="1" smtClean="0"/>
              <a:t>V600</a:t>
            </a:r>
            <a:r>
              <a:rPr lang="en-US" altLang="ko-KR" dirty="0" smtClean="0"/>
              <a:t> Mutation Test detects the BRAF V600E mutation in formalin-fixed, paraffin-embedded (FFPET) human melanoma tissue. It is designed to help select patients for treatment with </a:t>
            </a:r>
            <a:r>
              <a:rPr lang="en-US" altLang="ko-KR" dirty="0" err="1" smtClean="0"/>
              <a:t>vemurafenib</a:t>
            </a:r>
            <a:r>
              <a:rPr lang="en-US" altLang="ko-KR" dirty="0" smtClean="0"/>
              <a:t>, an oral medicine designed to treat patients whose melanoma tumors harbor a mutated form of the BRAF gene.</a:t>
            </a:r>
          </a:p>
          <a:p>
            <a:endParaRPr lang="en-US" altLang="ko-KR" dirty="0" smtClean="0"/>
          </a:p>
          <a:p>
            <a:r>
              <a:rPr lang="en-US" altLang="ko-KR" dirty="0" smtClean="0"/>
              <a:t>Features and Benefits</a:t>
            </a:r>
          </a:p>
          <a:p>
            <a:endParaRPr lang="en-US" altLang="ko-KR" dirty="0" smtClean="0"/>
          </a:p>
          <a:p>
            <a:r>
              <a:rPr lang="en-US" altLang="ko-KR" dirty="0" smtClean="0"/>
              <a:t>The </a:t>
            </a:r>
            <a:r>
              <a:rPr lang="en-US" altLang="ko-KR" dirty="0" err="1" smtClean="0"/>
              <a:t>cobas</a:t>
            </a:r>
            <a:r>
              <a:rPr lang="en-US" altLang="ko-KR" dirty="0" smtClean="0"/>
              <a:t>® BRAF Mutation Test was used in pivotal clinical trials for </a:t>
            </a:r>
            <a:r>
              <a:rPr lang="en-US" altLang="ko-KR" dirty="0" err="1" smtClean="0"/>
              <a:t>vemurafenib</a:t>
            </a:r>
            <a:r>
              <a:rPr lang="en-US" altLang="ko-KR" dirty="0" smtClean="0"/>
              <a:t>, to select patients whose tumors harbor the V600E mutation in the BRAF gene.</a:t>
            </a:r>
          </a:p>
          <a:p>
            <a:r>
              <a:rPr lang="en-US" altLang="ko-KR" dirty="0" smtClean="0"/>
              <a:t>In pre-clinical and clinical investigations, the </a:t>
            </a:r>
            <a:r>
              <a:rPr lang="en-US" altLang="ko-KR" dirty="0" err="1" smtClean="0"/>
              <a:t>cobas</a:t>
            </a:r>
            <a:r>
              <a:rPr lang="en-US" altLang="ko-KR" dirty="0" smtClean="0"/>
              <a:t>® BRAF Mutation Test had 97.3% positive agreement in detecting the BRAF V600E (1799 T&gt;A) mutation, which represents &gt;~85% of all BRAF mutations reported in the COSMIC database.</a:t>
            </a:r>
          </a:p>
          <a:p>
            <a:r>
              <a:rPr lang="en-US" altLang="ko-KR" dirty="0" smtClean="0"/>
              <a:t>The </a:t>
            </a:r>
            <a:r>
              <a:rPr lang="en-US" altLang="ko-KR" dirty="0" err="1" smtClean="0"/>
              <a:t>cobas</a:t>
            </a:r>
            <a:r>
              <a:rPr lang="en-US" altLang="ko-KR" dirty="0" smtClean="0"/>
              <a:t>® BRAF Mutation Test is more sensitive in the detection of V600E mutations than Sanger sequencing.*</a:t>
            </a:r>
          </a:p>
          <a:p>
            <a:r>
              <a:rPr lang="en-US" altLang="ko-KR" dirty="0" smtClean="0"/>
              <a:t>In formalin-fixed, paraffin-embedded tissue (FFPET), the </a:t>
            </a:r>
            <a:r>
              <a:rPr lang="en-US" altLang="ko-KR" dirty="0" err="1" smtClean="0"/>
              <a:t>cobas</a:t>
            </a:r>
            <a:r>
              <a:rPr lang="en-US" altLang="ko-KR" dirty="0" smtClean="0"/>
              <a:t>® BRAF Mutation Test can detect V600E mutations at &gt;5% mutation level.*</a:t>
            </a:r>
          </a:p>
          <a:p>
            <a:r>
              <a:rPr lang="en-US" altLang="ko-KR" dirty="0" smtClean="0"/>
              <a:t>The test may also detect other </a:t>
            </a:r>
            <a:r>
              <a:rPr lang="en-US" altLang="ko-KR" dirty="0" err="1" smtClean="0"/>
              <a:t>V600</a:t>
            </a:r>
            <a:r>
              <a:rPr lang="en-US" altLang="ko-KR" dirty="0" smtClean="0"/>
              <a:t> mutations such as V600D and V600K.*</a:t>
            </a:r>
          </a:p>
          <a:p>
            <a:r>
              <a:rPr lang="en-US" altLang="ko-KR" dirty="0" smtClean="0"/>
              <a:t>The </a:t>
            </a:r>
            <a:r>
              <a:rPr lang="en-US" altLang="ko-KR" dirty="0" err="1" smtClean="0"/>
              <a:t>cobas</a:t>
            </a:r>
            <a:r>
              <a:rPr lang="en-US" altLang="ko-KR" dirty="0" smtClean="0"/>
              <a:t>® BRAF Mutation Test has a low failure rate and is highly reproducible across operators, reagent lots and testing days.*</a:t>
            </a:r>
          </a:p>
          <a:p>
            <a:r>
              <a:rPr lang="en-US" altLang="ko-KR" dirty="0" smtClean="0"/>
              <a:t>The </a:t>
            </a:r>
            <a:r>
              <a:rPr lang="en-US" altLang="ko-KR" dirty="0" err="1" smtClean="0"/>
              <a:t>cobas</a:t>
            </a:r>
            <a:r>
              <a:rPr lang="en-US" altLang="ko-KR" dirty="0" smtClean="0"/>
              <a:t>® BRAF Mutation Test can be performed in &lt;8 hours from receipt of specimen.</a:t>
            </a:r>
          </a:p>
          <a:p>
            <a:r>
              <a:rPr lang="en-US" altLang="ko-KR" dirty="0" smtClean="0"/>
              <a:t>Liquid, ready-to-use reagents are provided in the test kit to increase laboratory efficiency.</a:t>
            </a:r>
          </a:p>
          <a:p>
            <a:r>
              <a:rPr lang="en-US" altLang="ko-KR" dirty="0" smtClean="0"/>
              <a:t>The test kits have &gt;12 months shelf life from date of manufacture and upon opening each reagent maintains open-vial stability for up to 90 days.</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48</a:t>
            </a:fld>
            <a:endParaRPr lang="ko-KR" altLang="en-US"/>
          </a:p>
        </p:txBody>
      </p:sp>
    </p:spTree>
    <p:extLst>
      <p:ext uri="{BB962C8B-B14F-4D97-AF65-F5344CB8AC3E}">
        <p14:creationId xmlns:p14="http://schemas.microsoft.com/office/powerpoint/2010/main" val="3934238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pic>
        <p:nvPicPr>
          <p:cNvPr id="7" name="Picture 2" descr="http://www.ibric.org/upload/geditor/201801/0.60761700_151728937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116632"/>
            <a:ext cx="1656184" cy="124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859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26910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79230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4500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10509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23338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77477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40238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33430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764050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255051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199"/>
            <a:ext cx="8229600" cy="509970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4D533-44A5-4ED6-A943-10D33B3CC8D0}" type="slidenum">
              <a:rPr lang="ko-KR" altLang="en-US" smtClean="0"/>
              <a:pPr/>
              <a:t>‹#›</a:t>
            </a:fld>
            <a:endParaRPr lang="ko-KR" altLang="en-US" dirty="0"/>
          </a:p>
        </p:txBody>
      </p:sp>
    </p:spTree>
    <p:extLst>
      <p:ext uri="{BB962C8B-B14F-4D97-AF65-F5344CB8AC3E}">
        <p14:creationId xmlns:p14="http://schemas.microsoft.com/office/powerpoint/2010/main" val="298254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rugs.com/nda/vemurafenib_11051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rugs.com/newdrugs/fda-approves-zelboraf-companion-diagnostic-test-late-stage-skin-cancer-2814.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emf"/><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customXml" Target="../ink/ink11.xml"/></Relationships>
</file>

<file path=ppt/slides/_rels/slide36.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image" Target="../media/image42.emf"/><Relationship Id="rId3" Type="http://schemas.openxmlformats.org/officeDocument/2006/relationships/image" Target="../media/image31.png"/><Relationship Id="rId7" Type="http://schemas.openxmlformats.org/officeDocument/2006/relationships/image" Target="../media/image39.emf"/><Relationship Id="rId12" Type="http://schemas.openxmlformats.org/officeDocument/2006/relationships/customXml" Target="../ink/ink17.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customXml" Target="../ink/ink14.xml"/><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customXml" Target="../ink/ink16.xml"/><Relationship Id="rId4" Type="http://schemas.openxmlformats.org/officeDocument/2006/relationships/customXml" Target="../ink/ink13.xml"/><Relationship Id="rId9" Type="http://schemas.openxmlformats.org/officeDocument/2006/relationships/image" Target="../media/image40.emf"/><Relationship Id="rId14" Type="http://schemas.openxmlformats.org/officeDocument/2006/relationships/image" Target="../media/image4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lincancerres.aacrjournals.org/content/20/19/4994#ref-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accessdata.fda.gov/drugsatfda_docs/nda/2011/202429Orig1s000Approv.pdf" TargetMode="External"/><Relationship Id="rId2" Type="http://schemas.openxmlformats.org/officeDocument/2006/relationships/hyperlink" Target="https://www.accessdata.fda.gov/drugsatfda_docs/nda/2011/202429Orig1s000MedR.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nda/2011/202429Orig1s000PharmR.pdf" TargetMode="External"/><Relationship Id="rId4" Type="http://schemas.openxmlformats.org/officeDocument/2006/relationships/hyperlink" Target="https://www.accessdata.fda.gov/drugsatfda_docs/nda/2011/202429Orig1s000ClinPharmR.pdf"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www.cancer.gov/about-cancer/treatment/drugs/fda-vemurafenib"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accessdata.fda.gov/drugsatfda_docs/appletter/2011/202429Orig1s000ltr.pdf" TargetMode="External"/><Relationship Id="rId2" Type="http://schemas.openxmlformats.org/officeDocument/2006/relationships/hyperlink" Target="https://www.accessdata.fda.gov/drugsatfda_docs/label/2011/202429s000lbl.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label/2011/202429Orig1s000SumR.pdf" TargetMode="External"/><Relationship Id="rId4" Type="http://schemas.openxmlformats.org/officeDocument/2006/relationships/hyperlink" Target="https://www.accessdata.fda.gov/drugsatfda_docs/nda/2011/202429s000TOC.cf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accessdata.fda.gov/drugsatfda_docs/appletter/2011/202429Orig1s000ltr.pdf" TargetMode="External"/><Relationship Id="rId2" Type="http://schemas.openxmlformats.org/officeDocument/2006/relationships/hyperlink" Target="https://www.accessdata.fda.gov/drugsatfda_docs/label/2011/202429s000lbl.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label/2011/202429Orig1s000SumR.pdf" TargetMode="External"/><Relationship Id="rId4" Type="http://schemas.openxmlformats.org/officeDocument/2006/relationships/hyperlink" Target="https://www.accessdata.fda.gov/drugsatfda_docs/nda/2011/202429s000TOC.cfm" TargetMode="Externa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emf"/><Relationship Id="rId3" Type="http://schemas.openxmlformats.org/officeDocument/2006/relationships/image" Target="../media/image4.jpeg"/><Relationship Id="rId7" Type="http://schemas.openxmlformats.org/officeDocument/2006/relationships/image" Target="../media/image6.emf"/><Relationship Id="rId12" Type="http://schemas.openxmlformats.org/officeDocument/2006/relationships/customXml" Target="../ink/ink5.xml"/><Relationship Id="rId17"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emf"/><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dirty="0" smtClean="0"/>
              <a:t>NDA workshop</a:t>
            </a:r>
            <a:br>
              <a:rPr lang="en-US" altLang="ko-KR" dirty="0" smtClean="0"/>
            </a:br>
            <a:r>
              <a:rPr lang="en-US" altLang="ko-KR" b="1" dirty="0" err="1" smtClean="0"/>
              <a:t>Vemurafenib</a:t>
            </a:r>
            <a:r>
              <a:rPr lang="en-US" altLang="ko-KR" b="1" dirty="0" smtClean="0"/>
              <a:t> </a:t>
            </a:r>
            <a:r>
              <a:rPr lang="en-US" altLang="ko-KR" dirty="0" smtClean="0"/>
              <a:t>(</a:t>
            </a:r>
            <a:r>
              <a:rPr lang="en-US" altLang="ko-KR" dirty="0" err="1" smtClean="0"/>
              <a:t>Zelboraf</a:t>
            </a:r>
            <a:r>
              <a:rPr lang="en-US" altLang="ko-KR" dirty="0" smtClean="0"/>
              <a:t>, Roche)</a:t>
            </a:r>
            <a:r>
              <a:rPr lang="en-US" altLang="ko-KR" dirty="0" smtClean="0"/>
              <a:t/>
            </a:r>
            <a:br>
              <a:rPr lang="en-US" altLang="ko-KR" dirty="0" smtClean="0"/>
            </a:br>
            <a:endParaRPr lang="ko-KR" altLang="en-US" sz="2200" i="1" dirty="0"/>
          </a:p>
        </p:txBody>
      </p:sp>
      <p:sp>
        <p:nvSpPr>
          <p:cNvPr id="3" name="부제목 2"/>
          <p:cNvSpPr>
            <a:spLocks noGrp="1"/>
          </p:cNvSpPr>
          <p:nvPr>
            <p:ph type="subTitle" idx="1"/>
          </p:nvPr>
        </p:nvSpPr>
        <p:spPr>
          <a:xfrm>
            <a:off x="1371600" y="4509120"/>
            <a:ext cx="6400800" cy="1752600"/>
          </a:xfrm>
        </p:spPr>
        <p:txBody>
          <a:bodyPr>
            <a:normAutofit fontScale="77500" lnSpcReduction="20000"/>
          </a:bodyPr>
          <a:lstStyle/>
          <a:p>
            <a:r>
              <a:rPr lang="en-US" altLang="ko-KR" dirty="0" smtClean="0"/>
              <a:t>Sungpil Han</a:t>
            </a:r>
          </a:p>
          <a:p>
            <a:r>
              <a:rPr lang="en-US" altLang="ko-KR" dirty="0" smtClean="0"/>
              <a:t>Dept. of Clinical Pharmacology &amp; Therapeutics</a:t>
            </a:r>
          </a:p>
          <a:p>
            <a:r>
              <a:rPr lang="en-US" altLang="ko-KR" dirty="0" err="1" smtClean="0"/>
              <a:t>Asan</a:t>
            </a:r>
            <a:r>
              <a:rPr lang="en-US" altLang="ko-KR" dirty="0" smtClean="0"/>
              <a:t> Medical Center </a:t>
            </a:r>
          </a:p>
          <a:p>
            <a:r>
              <a:rPr lang="en-US" altLang="ko-KR" dirty="0" smtClean="0"/>
              <a:t>2018-03-02</a:t>
            </a:r>
          </a:p>
        </p:txBody>
      </p:sp>
      <p:sp>
        <p:nvSpPr>
          <p:cNvPr id="5" name="직사각형 4"/>
          <p:cNvSpPr/>
          <p:nvPr/>
        </p:nvSpPr>
        <p:spPr>
          <a:xfrm>
            <a:off x="1057632" y="3501008"/>
            <a:ext cx="7114768" cy="369332"/>
          </a:xfrm>
          <a:prstGeom prst="rect">
            <a:avLst/>
          </a:prstGeom>
        </p:spPr>
        <p:txBody>
          <a:bodyPr wrap="none">
            <a:spAutoFit/>
          </a:bodyPr>
          <a:lstStyle/>
          <a:p>
            <a:r>
              <a:rPr lang="en-US" altLang="ko-KR" i="1" dirty="0" smtClean="0"/>
              <a:t>IND: 2006-09-01| </a:t>
            </a:r>
            <a:r>
              <a:rPr lang="en-US" altLang="ko-KR" i="1" dirty="0" smtClean="0">
                <a:hlinkClick r:id="rId3"/>
              </a:rPr>
              <a:t>NDA Submission</a:t>
            </a:r>
            <a:r>
              <a:rPr lang="en-US" altLang="ko-KR" i="1" dirty="0" smtClean="0"/>
              <a:t>: 2011-04-28 | </a:t>
            </a:r>
            <a:r>
              <a:rPr lang="en-US" altLang="ko-KR" i="1" dirty="0" smtClean="0">
                <a:hlinkClick r:id="rId4"/>
              </a:rPr>
              <a:t>NDA Approval</a:t>
            </a:r>
            <a:r>
              <a:rPr lang="en-US" altLang="ko-KR" i="1" dirty="0" smtClean="0"/>
              <a:t>:  2011-08-17</a:t>
            </a:r>
            <a:endParaRPr lang="ko-KR" altLang="en-US" dirty="0"/>
          </a:p>
        </p:txBody>
      </p:sp>
    </p:spTree>
    <p:extLst>
      <p:ext uri="{BB962C8B-B14F-4D97-AF65-F5344CB8AC3E}">
        <p14:creationId xmlns:p14="http://schemas.microsoft.com/office/powerpoint/2010/main" val="1612094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Introduction – Development Overview</a:t>
            </a:r>
            <a:endParaRPr lang="ko-KR" altLang="en-US" dirty="0"/>
          </a:p>
        </p:txBody>
      </p:sp>
      <p:sp>
        <p:nvSpPr>
          <p:cNvPr id="3" name="내용 개체 틀 2"/>
          <p:cNvSpPr>
            <a:spLocks noGrp="1"/>
          </p:cNvSpPr>
          <p:nvPr>
            <p:ph idx="1"/>
          </p:nvPr>
        </p:nvSpPr>
        <p:spPr/>
        <p:txBody>
          <a:bodyPr>
            <a:normAutofit/>
          </a:bodyPr>
          <a:lstStyle/>
          <a:p>
            <a:r>
              <a:rPr lang="en-US" altLang="ko-KR" dirty="0" smtClean="0"/>
              <a:t>Works well in vitro and in lab animals</a:t>
            </a:r>
          </a:p>
          <a:p>
            <a:r>
              <a:rPr lang="en-US" altLang="ko-KR" dirty="0" smtClean="0"/>
              <a:t>Clinical trails begun 2008</a:t>
            </a:r>
          </a:p>
          <a:p>
            <a:pPr lvl="1"/>
            <a:r>
              <a:rPr lang="en-US" altLang="ko-KR" dirty="0" smtClean="0"/>
              <a:t>Enrolled </a:t>
            </a:r>
            <a:r>
              <a:rPr lang="en-US" altLang="ko-KR" b="1" dirty="0" smtClean="0"/>
              <a:t>only patients with BRAF</a:t>
            </a:r>
            <a:r>
              <a:rPr lang="en-US" altLang="ko-KR" b="1" baseline="-25000" dirty="0" smtClean="0"/>
              <a:t>V600E</a:t>
            </a:r>
          </a:p>
          <a:p>
            <a:pPr lvl="2"/>
            <a:r>
              <a:rPr lang="en-US" altLang="ko-KR" dirty="0" smtClean="0"/>
              <a:t>Phase I: 16 patients with stage IV cancers</a:t>
            </a:r>
          </a:p>
          <a:p>
            <a:pPr lvl="3"/>
            <a:r>
              <a:rPr lang="en-US" altLang="ko-KR" dirty="0" smtClean="0"/>
              <a:t>Median survival increased 9 </a:t>
            </a:r>
            <a:r>
              <a:rPr lang="en-US" altLang="ko-KR" dirty="0" smtClean="0">
                <a:latin typeface="Garamond"/>
              </a:rPr>
              <a:t>→ </a:t>
            </a:r>
            <a:r>
              <a:rPr lang="en-US" altLang="ko-KR" dirty="0" smtClean="0"/>
              <a:t>15 months</a:t>
            </a:r>
          </a:p>
          <a:p>
            <a:pPr lvl="2"/>
            <a:r>
              <a:rPr lang="en-US" altLang="ko-KR" dirty="0" smtClean="0"/>
              <a:t>Phase II: 132 patients with stage IV cancers</a:t>
            </a:r>
          </a:p>
          <a:p>
            <a:pPr lvl="3"/>
            <a:r>
              <a:rPr lang="en-US" altLang="ko-KR" b="1" dirty="0" smtClean="0"/>
              <a:t>53% of patients responded</a:t>
            </a:r>
            <a:r>
              <a:rPr lang="en-US" altLang="ko-KR" dirty="0" smtClean="0"/>
              <a:t>. Similar increase in survival</a:t>
            </a:r>
          </a:p>
          <a:p>
            <a:pPr lvl="2"/>
            <a:r>
              <a:rPr lang="en-US" altLang="ko-KR" dirty="0" smtClean="0"/>
              <a:t>Phase III: 675 patients with stage III or IV cancers</a:t>
            </a:r>
          </a:p>
          <a:p>
            <a:pPr lvl="3"/>
            <a:r>
              <a:rPr lang="en-US" altLang="ko-KR" dirty="0" smtClean="0"/>
              <a:t>compared </a:t>
            </a:r>
            <a:r>
              <a:rPr lang="en-US" altLang="ko-KR" dirty="0" err="1" smtClean="0"/>
              <a:t>vemurafenib</a:t>
            </a:r>
            <a:r>
              <a:rPr lang="en-US" altLang="ko-KR" dirty="0" smtClean="0"/>
              <a:t> to </a:t>
            </a:r>
            <a:r>
              <a:rPr lang="en-US" altLang="ko-KR" dirty="0" err="1" smtClean="0"/>
              <a:t>dacarbazine</a:t>
            </a:r>
            <a:endParaRPr lang="en-US" altLang="ko-KR" dirty="0" smtClean="0"/>
          </a:p>
          <a:p>
            <a:pPr lvl="3"/>
            <a:r>
              <a:rPr lang="en-US" altLang="ko-KR" dirty="0" smtClean="0"/>
              <a:t>Stopped early.  </a:t>
            </a:r>
            <a:r>
              <a:rPr lang="en-US" altLang="ko-KR" dirty="0" err="1" smtClean="0"/>
              <a:t>Dacarbazine</a:t>
            </a:r>
            <a:r>
              <a:rPr lang="en-US" altLang="ko-KR" dirty="0" smtClean="0"/>
              <a:t> patients moved to </a:t>
            </a:r>
            <a:r>
              <a:rPr lang="en-US" altLang="ko-KR" dirty="0" err="1" smtClean="0"/>
              <a:t>vemurafenib</a:t>
            </a:r>
            <a:endParaRPr lang="en-US" altLang="ko-KR" dirty="0" smtClean="0"/>
          </a:p>
          <a:p>
            <a:r>
              <a:rPr lang="en-US" altLang="ko-KR" dirty="0" smtClean="0"/>
              <a:t>FDA approval August 2011 </a:t>
            </a:r>
          </a:p>
          <a:p>
            <a:endParaRPr lang="en-US" altLang="ko-KR" dirty="0"/>
          </a:p>
        </p:txBody>
      </p:sp>
    </p:spTree>
    <p:extLst>
      <p:ext uri="{BB962C8B-B14F-4D97-AF65-F5344CB8AC3E}">
        <p14:creationId xmlns:p14="http://schemas.microsoft.com/office/powerpoint/2010/main" val="2527139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 Melanoma</a:t>
            </a:r>
            <a:endParaRPr lang="ko-KR" altLang="en-US" dirty="0"/>
          </a:p>
        </p:txBody>
      </p:sp>
      <p:sp>
        <p:nvSpPr>
          <p:cNvPr id="3" name="내용 개체 틀 2"/>
          <p:cNvSpPr>
            <a:spLocks noGrp="1"/>
          </p:cNvSpPr>
          <p:nvPr>
            <p:ph idx="1"/>
          </p:nvPr>
        </p:nvSpPr>
        <p:spPr/>
        <p:txBody>
          <a:bodyPr>
            <a:normAutofit/>
          </a:bodyPr>
          <a:lstStyle/>
          <a:p>
            <a:r>
              <a:rPr lang="en-US" altLang="ko-KR" b="1" dirty="0" smtClean="0"/>
              <a:t>Relapse rates </a:t>
            </a:r>
            <a:endParaRPr lang="en-US" altLang="ko-KR" dirty="0" smtClean="0"/>
          </a:p>
          <a:p>
            <a:pPr lvl="1"/>
            <a:r>
              <a:rPr lang="en-US" altLang="ko-KR" dirty="0" smtClean="0"/>
              <a:t>relatively high for late-stage disease</a:t>
            </a:r>
          </a:p>
          <a:p>
            <a:pPr lvl="2"/>
            <a:r>
              <a:rPr lang="en-US" altLang="ko-KR" dirty="0" smtClean="0"/>
              <a:t>89% for stage IIIC</a:t>
            </a:r>
          </a:p>
          <a:p>
            <a:pPr lvl="2"/>
            <a:r>
              <a:rPr lang="en-US" altLang="ko-KR" dirty="0" smtClean="0"/>
              <a:t>68% for stage IIIB</a:t>
            </a:r>
          </a:p>
          <a:p>
            <a:pPr lvl="2"/>
            <a:r>
              <a:rPr lang="en-US" altLang="ko-KR" dirty="0" smtClean="0"/>
              <a:t>37% for stage IIIA</a:t>
            </a:r>
          </a:p>
          <a:p>
            <a:pPr lvl="1"/>
            <a:r>
              <a:rPr lang="en-US" altLang="ko-KR" dirty="0" smtClean="0"/>
              <a:t>Stage IV has median survival of </a:t>
            </a:r>
            <a:r>
              <a:rPr lang="en-US" altLang="ko-KR" b="1" dirty="0" smtClean="0">
                <a:solidFill>
                  <a:srgbClr val="FF0000"/>
                </a:solidFill>
              </a:rPr>
              <a:t>9 months </a:t>
            </a:r>
            <a:r>
              <a:rPr lang="en-US" altLang="ko-KR" dirty="0" smtClean="0"/>
              <a:t>from diagnosis</a:t>
            </a:r>
          </a:p>
        </p:txBody>
      </p:sp>
      <p:pic>
        <p:nvPicPr>
          <p:cNvPr id="30722" name="Picture 2" descr="melanoma metastasi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4509120"/>
            <a:ext cx="3732286" cy="220996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5364088" y="5733256"/>
            <a:ext cx="360040"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404981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Mechanism of Action</a:t>
            </a:r>
            <a:endParaRPr lang="ko-KR" altLang="en-US" dirty="0"/>
          </a:p>
        </p:txBody>
      </p:sp>
      <p:sp>
        <p:nvSpPr>
          <p:cNvPr id="3" name="내용 개체 틀 2"/>
          <p:cNvSpPr>
            <a:spLocks noGrp="1"/>
          </p:cNvSpPr>
          <p:nvPr>
            <p:ph idx="1"/>
          </p:nvPr>
        </p:nvSpPr>
        <p:spPr/>
        <p:txBody>
          <a:bodyPr/>
          <a:lstStyle/>
          <a:p>
            <a:endParaRPr lang="ko-KR" altLang="en-US"/>
          </a:p>
        </p:txBody>
      </p:sp>
      <p:pic>
        <p:nvPicPr>
          <p:cNvPr id="3074" name="Picture 2" descr="http://www.thelancet.com/cms/attachment/2021742744/2041575982/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28800"/>
            <a:ext cx="6276975"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965241" y="6488668"/>
            <a:ext cx="2198038" cy="369332"/>
          </a:xfrm>
          <a:prstGeom prst="rect">
            <a:avLst/>
          </a:prstGeom>
        </p:spPr>
        <p:txBody>
          <a:bodyPr wrap="none">
            <a:spAutoFit/>
          </a:bodyPr>
          <a:lstStyle/>
          <a:p>
            <a:r>
              <a:rPr lang="en-US" altLang="ko-KR" dirty="0" err="1" smtClean="0"/>
              <a:t>Bombeli</a:t>
            </a:r>
            <a:r>
              <a:rPr lang="en-US" altLang="ko-KR" dirty="0" smtClean="0"/>
              <a:t>, Lancet, 2014</a:t>
            </a:r>
            <a:endParaRPr lang="ko-KR" altLang="en-US" dirty="0"/>
          </a:p>
        </p:txBody>
      </p:sp>
      <p:cxnSp>
        <p:nvCxnSpPr>
          <p:cNvPr id="6" name="직선 화살표 연결선 5"/>
          <p:cNvCxnSpPr/>
          <p:nvPr/>
        </p:nvCxnSpPr>
        <p:spPr>
          <a:xfrm flipH="1">
            <a:off x="6012160" y="1526583"/>
            <a:ext cx="245281" cy="75028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flipV="1">
            <a:off x="2267744" y="4869160"/>
            <a:ext cx="390807" cy="6314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1979908" y="3088037"/>
            <a:ext cx="736170" cy="395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989735" y="1596325"/>
            <a:ext cx="949272" cy="19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4283968" y="2142641"/>
            <a:ext cx="1279924" cy="1612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81586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831556" y="274638"/>
            <a:ext cx="3855244" cy="1143000"/>
          </a:xfrm>
        </p:spPr>
        <p:txBody>
          <a:bodyPr>
            <a:noAutofit/>
          </a:bodyPr>
          <a:lstStyle/>
          <a:p>
            <a:r>
              <a:rPr lang="en-US" altLang="ko-KR" sz="2800" dirty="0" smtClean="0"/>
              <a:t>1</a:t>
            </a:r>
            <a:r>
              <a:rPr lang="en-US" altLang="ko-KR" sz="2800" baseline="30000" dirty="0" smtClean="0"/>
              <a:t>st</a:t>
            </a:r>
            <a:r>
              <a:rPr lang="en-US" altLang="ko-KR" sz="2800" dirty="0" smtClean="0"/>
              <a:t> page of summary review (16 pages)</a:t>
            </a:r>
            <a:endParaRPr lang="ko-KR" altLang="en-US" sz="2800" dirty="0"/>
          </a:p>
        </p:txBody>
      </p:sp>
      <p:sp>
        <p:nvSpPr>
          <p:cNvPr id="3" name="내용 개체 틀 2"/>
          <p:cNvSpPr>
            <a:spLocks noGrp="1"/>
          </p:cNvSpPr>
          <p:nvPr>
            <p:ph idx="1"/>
          </p:nvPr>
        </p:nvSpPr>
        <p:spPr/>
        <p:txBody>
          <a:bodyPr/>
          <a:lstStyle/>
          <a:p>
            <a:endParaRPr lang="ko-KR"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0"/>
            <a:ext cx="4726552" cy="685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그룹 28"/>
          <p:cNvGrpSpPr/>
          <p:nvPr/>
        </p:nvGrpSpPr>
        <p:grpSpPr>
          <a:xfrm>
            <a:off x="3233738" y="692696"/>
            <a:ext cx="5730750" cy="5472608"/>
            <a:chOff x="3233738" y="692696"/>
            <a:chExt cx="5730750" cy="5472608"/>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735" y="1628800"/>
              <a:ext cx="4176753"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직선 화살표 연결선 14"/>
            <p:cNvCxnSpPr/>
            <p:nvPr/>
          </p:nvCxnSpPr>
          <p:spPr>
            <a:xfrm>
              <a:off x="4286250" y="4119563"/>
              <a:ext cx="719138" cy="7239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586287" y="4233863"/>
              <a:ext cx="490538" cy="5381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233738" y="4633913"/>
              <a:ext cx="1828800" cy="3095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4186237" y="3995738"/>
              <a:ext cx="900113" cy="4762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3873053" y="4383882"/>
              <a:ext cx="1199010" cy="1833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3752378" y="692696"/>
              <a:ext cx="1272060" cy="34554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p:cNvCxnSpPr/>
          <p:nvPr/>
        </p:nvCxnSpPr>
        <p:spPr>
          <a:xfrm flipH="1">
            <a:off x="3347864" y="2276872"/>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a:off x="2528714" y="3167460"/>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3076402" y="1614885"/>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8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0" y="274638"/>
            <a:ext cx="4114800" cy="1143000"/>
          </a:xfrm>
        </p:spPr>
        <p:txBody>
          <a:bodyPr>
            <a:normAutofit fontScale="90000"/>
          </a:bodyPr>
          <a:lstStyle/>
          <a:p>
            <a:r>
              <a:rPr lang="en-US" altLang="ko-KR" dirty="0" smtClean="0"/>
              <a:t>1</a:t>
            </a:r>
            <a:r>
              <a:rPr lang="en-US" altLang="ko-KR" baseline="30000" dirty="0" smtClean="0"/>
              <a:t>st</a:t>
            </a:r>
            <a:r>
              <a:rPr lang="en-US" altLang="ko-KR" dirty="0" smtClean="0"/>
              <a:t> page of medical review (97 pages)</a:t>
            </a:r>
            <a:endParaRPr lang="ko-KR" altLang="en-US" dirty="0"/>
          </a:p>
        </p:txBody>
      </p:sp>
      <p:sp>
        <p:nvSpPr>
          <p:cNvPr id="3" name="내용 개체 틀 2"/>
          <p:cNvSpPr>
            <a:spLocks noGrp="1"/>
          </p:cNvSpPr>
          <p:nvPr>
            <p:ph idx="1"/>
          </p:nvPr>
        </p:nvSpPr>
        <p:spPr/>
        <p:txBody>
          <a:bodyPr/>
          <a:lstStyle/>
          <a:p>
            <a:endParaRPr lang="ko-KR" altLang="en-US" dirty="0"/>
          </a:p>
        </p:txBody>
      </p:sp>
      <p:sp>
        <p:nvSpPr>
          <p:cNvPr id="4" name="직사각형 3"/>
          <p:cNvSpPr/>
          <p:nvPr/>
        </p:nvSpPr>
        <p:spPr>
          <a:xfrm>
            <a:off x="6192688" y="6516052"/>
            <a:ext cx="4572000" cy="369332"/>
          </a:xfrm>
          <a:prstGeom prst="rect">
            <a:avLst/>
          </a:prstGeom>
        </p:spPr>
        <p:txBody>
          <a:bodyPr>
            <a:spAutoFit/>
          </a:bodyPr>
          <a:lstStyle/>
          <a:p>
            <a:r>
              <a:rPr lang="en-US" altLang="ko-KR" dirty="0"/>
              <a:t>Clinical </a:t>
            </a:r>
            <a:r>
              <a:rPr lang="en-US" altLang="ko-KR" dirty="0" smtClean="0"/>
              <a:t>Review, NDA </a:t>
            </a:r>
            <a:r>
              <a:rPr lang="en-US" altLang="ko-KR" dirty="0"/>
              <a:t>2020429</a:t>
            </a:r>
            <a:endParaRPr lang="ko-KR" altLang="en-US" dirty="0"/>
          </a:p>
        </p:txBody>
      </p:sp>
      <p:grpSp>
        <p:nvGrpSpPr>
          <p:cNvPr id="15" name="그룹 14"/>
          <p:cNvGrpSpPr/>
          <p:nvPr/>
        </p:nvGrpSpPr>
        <p:grpSpPr>
          <a:xfrm>
            <a:off x="35496" y="0"/>
            <a:ext cx="6229518" cy="6381328"/>
            <a:chOff x="2483768" y="44624"/>
            <a:chExt cx="6229518" cy="6381328"/>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4624"/>
              <a:ext cx="4621628" cy="638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그룹 13"/>
            <p:cNvGrpSpPr/>
            <p:nvPr/>
          </p:nvGrpSpPr>
          <p:grpSpPr>
            <a:xfrm>
              <a:off x="5364088" y="1628800"/>
              <a:ext cx="3349198" cy="4608512"/>
              <a:chOff x="5364088" y="1628800"/>
              <a:chExt cx="3349198" cy="4608512"/>
            </a:xfrm>
          </p:grpSpPr>
          <p:cxnSp>
            <p:nvCxnSpPr>
              <p:cNvPr id="6" name="직선 화살표 연결선 5"/>
              <p:cNvCxnSpPr/>
              <p:nvPr/>
            </p:nvCxnSpPr>
            <p:spPr>
              <a:xfrm flipH="1">
                <a:off x="5364088" y="1628800"/>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a:off x="6084168" y="2492896"/>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5921776" y="479715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5688632" y="5661248"/>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5688632" y="551723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6601340" y="623731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6084168" y="2132856"/>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5868144" y="2564904"/>
                <a:ext cx="1782860" cy="400110"/>
              </a:xfrm>
              <a:prstGeom prst="rect">
                <a:avLst/>
              </a:prstGeom>
            </p:spPr>
            <p:txBody>
              <a:bodyPr wrap="none">
                <a:spAutoFit/>
              </a:bodyPr>
              <a:lstStyle/>
              <a:p>
                <a:r>
                  <a:rPr lang="en-US" altLang="ko-KR" sz="1000" i="1" dirty="0" smtClean="0">
                    <a:solidFill>
                      <a:srgbClr val="FF0000"/>
                    </a:solidFill>
                  </a:rPr>
                  <a:t>Division of Drug Oncology Products/</a:t>
                </a:r>
              </a:p>
              <a:p>
                <a:r>
                  <a:rPr lang="en-US" altLang="ko-KR" sz="1000" i="1" dirty="0" smtClean="0">
                    <a:solidFill>
                      <a:srgbClr val="FF0000"/>
                    </a:solidFill>
                  </a:rPr>
                  <a:t>Office of Oncology Drug Products</a:t>
                </a:r>
                <a:endParaRPr lang="ko-KR" altLang="en-US" sz="1000" i="1" dirty="0">
                  <a:solidFill>
                    <a:srgbClr val="FF0000"/>
                  </a:solidFill>
                </a:endParaRPr>
              </a:p>
            </p:txBody>
          </p:sp>
          <p:sp>
            <p:nvSpPr>
              <p:cNvPr id="16" name="직사각형 15"/>
              <p:cNvSpPr/>
              <p:nvPr/>
            </p:nvSpPr>
            <p:spPr>
              <a:xfrm>
                <a:off x="6156176" y="2174667"/>
                <a:ext cx="2557110" cy="246221"/>
              </a:xfrm>
              <a:prstGeom prst="rect">
                <a:avLst/>
              </a:prstGeom>
            </p:spPr>
            <p:txBody>
              <a:bodyPr wrap="none">
                <a:spAutoFit/>
              </a:bodyPr>
              <a:lstStyle/>
              <a:p>
                <a:r>
                  <a:rPr lang="en-US" altLang="ko-KR" sz="1000" i="1" dirty="0" smtClean="0">
                    <a:solidFill>
                      <a:srgbClr val="FF0000"/>
                    </a:solidFill>
                  </a:rPr>
                  <a:t>Priority review: 6 months (Standard review: 10 months)</a:t>
                </a:r>
                <a:endParaRPr lang="ko-KR" altLang="en-US" sz="1000" i="1" dirty="0">
                  <a:solidFill>
                    <a:srgbClr val="FF0000"/>
                  </a:solidFill>
                </a:endParaRPr>
              </a:p>
            </p:txBody>
          </p:sp>
        </p:grpSp>
      </p:grpSp>
    </p:spTree>
    <p:extLst>
      <p:ext uri="{BB962C8B-B14F-4D97-AF65-F5344CB8AC3E}">
        <p14:creationId xmlns:p14="http://schemas.microsoft.com/office/powerpoint/2010/main" val="1311073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Review: CMC </a:t>
            </a:r>
            <a:r>
              <a:rPr lang="en-US" altLang="ko-KR" sz="1800" dirty="0" smtClean="0"/>
              <a:t>(39 pages)</a:t>
            </a:r>
            <a:endParaRPr lang="ko-KR" altLang="en-US" dirty="0"/>
          </a:p>
        </p:txBody>
      </p:sp>
      <p:sp>
        <p:nvSpPr>
          <p:cNvPr id="3" name="부제목 2"/>
          <p:cNvSpPr>
            <a:spLocks noGrp="1"/>
          </p:cNvSpPr>
          <p:nvPr>
            <p:ph type="subTitle" idx="1"/>
          </p:nvPr>
        </p:nvSpPr>
        <p:spPr/>
        <p:txBody>
          <a:bodyPr/>
          <a:lstStyle/>
          <a:p>
            <a:r>
              <a:rPr lang="en-US" altLang="ko-KR" dirty="0" smtClean="0"/>
              <a:t>Chemistry, manufacturing, control</a:t>
            </a:r>
            <a:endParaRPr lang="ko-KR" altLang="en-US" dirty="0"/>
          </a:p>
        </p:txBody>
      </p:sp>
    </p:spTree>
    <p:extLst>
      <p:ext uri="{BB962C8B-B14F-4D97-AF65-F5344CB8AC3E}">
        <p14:creationId xmlns:p14="http://schemas.microsoft.com/office/powerpoint/2010/main" val="794529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Chemistry</a:t>
            </a:r>
            <a:endParaRPr lang="ko-KR" altLang="en-US" dirty="0"/>
          </a:p>
        </p:txBody>
      </p:sp>
      <p:sp>
        <p:nvSpPr>
          <p:cNvPr id="3" name="내용 개체 틀 2"/>
          <p:cNvSpPr>
            <a:spLocks noGrp="1"/>
          </p:cNvSpPr>
          <p:nvPr>
            <p:ph idx="1"/>
          </p:nvPr>
        </p:nvSpPr>
        <p:spPr/>
        <p:txBody>
          <a:bodyPr/>
          <a:lstStyle/>
          <a:p>
            <a:endParaRPr lang="ko-KR"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268911"/>
            <a:ext cx="8642546" cy="431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106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35" y="1"/>
            <a:ext cx="7803318" cy="685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89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73712"/>
            <a:ext cx="7922468" cy="151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027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Review: Clinical Pharmacology </a:t>
            </a:r>
            <a:br>
              <a:rPr lang="en-US" altLang="ko-KR" dirty="0" smtClean="0"/>
            </a:br>
            <a:r>
              <a:rPr lang="en-US" altLang="ko-KR" sz="2400" dirty="0" smtClean="0"/>
              <a:t>(84 pages)</a:t>
            </a:r>
            <a:endParaRPr lang="ko-KR" altLang="en-US" dirty="0"/>
          </a:p>
        </p:txBody>
      </p:sp>
      <p:sp>
        <p:nvSpPr>
          <p:cNvPr id="3" name="부제목 2"/>
          <p:cNvSpPr>
            <a:spLocks noGrp="1"/>
          </p:cNvSpPr>
          <p:nvPr>
            <p:ph type="subTitle" idx="1"/>
          </p:nvPr>
        </p:nvSpPr>
        <p:spPr/>
        <p:txBody>
          <a:bodyPr/>
          <a:lstStyle/>
          <a:p>
            <a:r>
              <a:rPr lang="en-US" altLang="ko-KR" dirty="0" smtClean="0"/>
              <a:t>Chemistry, manufacturing, control</a:t>
            </a:r>
            <a:endParaRPr lang="ko-KR" altLang="en-US" dirty="0"/>
          </a:p>
        </p:txBody>
      </p:sp>
    </p:spTree>
    <p:extLst>
      <p:ext uri="{BB962C8B-B14F-4D97-AF65-F5344CB8AC3E}">
        <p14:creationId xmlns:p14="http://schemas.microsoft.com/office/powerpoint/2010/main" val="12416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Table of Contents</a:t>
            </a:r>
            <a:endParaRPr lang="ko-KR" altLang="en-US" dirty="0"/>
          </a:p>
        </p:txBody>
      </p:sp>
      <p:sp>
        <p:nvSpPr>
          <p:cNvPr id="3" name="내용 개체 틀 2"/>
          <p:cNvSpPr>
            <a:spLocks noGrp="1"/>
          </p:cNvSpPr>
          <p:nvPr>
            <p:ph idx="1"/>
          </p:nvPr>
        </p:nvSpPr>
        <p:spPr/>
        <p:txBody>
          <a:bodyPr/>
          <a:lstStyle/>
          <a:p>
            <a:r>
              <a:rPr lang="en-US" altLang="ko-KR" dirty="0" smtClean="0"/>
              <a:t>Introduction</a:t>
            </a:r>
          </a:p>
          <a:p>
            <a:r>
              <a:rPr lang="en-US" altLang="ko-KR" dirty="0" smtClean="0"/>
              <a:t>Review: CMC</a:t>
            </a:r>
          </a:p>
          <a:p>
            <a:r>
              <a:rPr lang="en-US" altLang="ko-KR" dirty="0" smtClean="0"/>
              <a:t>Review: </a:t>
            </a:r>
            <a:r>
              <a:rPr lang="en-US" altLang="ko-KR" dirty="0" smtClean="0"/>
              <a:t>Clinical Pharmacology</a:t>
            </a:r>
            <a:endParaRPr lang="en-US" altLang="ko-KR" dirty="0"/>
          </a:p>
          <a:p>
            <a:r>
              <a:rPr lang="en-US" altLang="ko-KR" dirty="0" smtClean="0"/>
              <a:t>Review: Medical Review</a:t>
            </a:r>
          </a:p>
          <a:p>
            <a:r>
              <a:rPr lang="en-US" altLang="ko-KR" dirty="0" smtClean="0"/>
              <a:t>Companion Diagnostics</a:t>
            </a:r>
            <a:endParaRPr lang="en-US" altLang="ko-KR" dirty="0" smtClean="0"/>
          </a:p>
          <a:p>
            <a:r>
              <a:rPr lang="en-US" altLang="ko-KR" dirty="0" smtClean="0"/>
              <a:t>Discussion</a:t>
            </a:r>
            <a:endParaRPr lang="ko-KR" altLang="en-US" dirty="0"/>
          </a:p>
        </p:txBody>
      </p:sp>
    </p:spTree>
    <p:extLst>
      <p:ext uri="{BB962C8B-B14F-4D97-AF65-F5344CB8AC3E}">
        <p14:creationId xmlns:p14="http://schemas.microsoft.com/office/powerpoint/2010/main" val="3045926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a:xfrm>
            <a:off x="457200" y="1600199"/>
            <a:ext cx="5217139" cy="5099703"/>
          </a:xfrm>
        </p:spPr>
        <p:txBody>
          <a:bodyPr>
            <a:normAutofit fontScale="77500" lnSpcReduction="20000"/>
          </a:bodyPr>
          <a:lstStyle/>
          <a:p>
            <a:r>
              <a:rPr lang="en-US" altLang="ko-KR" dirty="0" smtClean="0"/>
              <a:t>Population PK</a:t>
            </a:r>
          </a:p>
          <a:p>
            <a:pPr lvl="1"/>
            <a:r>
              <a:rPr lang="en-US" altLang="ko-KR" dirty="0" smtClean="0"/>
              <a:t>plasma concentration-time profile </a:t>
            </a:r>
          </a:p>
          <a:p>
            <a:pPr lvl="2"/>
            <a:r>
              <a:rPr lang="en-US" altLang="ko-KR" dirty="0" smtClean="0"/>
              <a:t>one-compartment pharmacokinetic model </a:t>
            </a:r>
          </a:p>
          <a:p>
            <a:pPr lvl="2"/>
            <a:r>
              <a:rPr lang="en-US" altLang="ko-KR" dirty="0" smtClean="0"/>
              <a:t>first-order absorption and first-order elimination. </a:t>
            </a:r>
          </a:p>
          <a:p>
            <a:pPr lvl="1"/>
            <a:r>
              <a:rPr lang="en-US" altLang="ko-KR" dirty="0" smtClean="0"/>
              <a:t>PK at steady state</a:t>
            </a:r>
          </a:p>
          <a:p>
            <a:pPr lvl="2"/>
            <a:r>
              <a:rPr lang="en-US" altLang="ko-KR" dirty="0" smtClean="0"/>
              <a:t>linear between 240 and 960 mg</a:t>
            </a:r>
          </a:p>
          <a:p>
            <a:r>
              <a:rPr lang="en-US" altLang="ko-KR" dirty="0" smtClean="0"/>
              <a:t>Oral administration of 960 mg twice daily (for 15 days)</a:t>
            </a:r>
          </a:p>
          <a:p>
            <a:pPr lvl="1"/>
            <a:r>
              <a:rPr lang="en-US" altLang="ko-KR" dirty="0" err="1" smtClean="0"/>
              <a:t>t</a:t>
            </a:r>
            <a:r>
              <a:rPr lang="en-US" altLang="ko-KR" baseline="-25000" dirty="0" err="1" smtClean="0"/>
              <a:t>max</a:t>
            </a:r>
            <a:r>
              <a:rPr lang="en-US" altLang="ko-KR" baseline="-25000" dirty="0" smtClean="0"/>
              <a:t>:</a:t>
            </a:r>
            <a:r>
              <a:rPr lang="en-US" altLang="ko-KR" dirty="0" smtClean="0"/>
              <a:t> : ~ 3 hours</a:t>
            </a:r>
          </a:p>
          <a:p>
            <a:pPr lvl="1"/>
            <a:r>
              <a:rPr lang="en-US" altLang="ko-KR" dirty="0" err="1" smtClean="0"/>
              <a:t>C</a:t>
            </a:r>
            <a:r>
              <a:rPr lang="en-US" altLang="ko-KR" baseline="-25000" dirty="0" err="1" smtClean="0"/>
              <a:t>max</a:t>
            </a:r>
            <a:r>
              <a:rPr lang="en-US" altLang="ko-KR" baseline="-25000" dirty="0" smtClean="0"/>
              <a:t> </a:t>
            </a:r>
            <a:r>
              <a:rPr lang="en-US" altLang="ko-KR" dirty="0" smtClean="0"/>
              <a:t>:62 </a:t>
            </a:r>
            <a:r>
              <a:rPr lang="en-US" altLang="ko-KR" dirty="0" err="1" smtClean="0"/>
              <a:t>μg</a:t>
            </a:r>
            <a:r>
              <a:rPr lang="en-US" altLang="ko-KR" dirty="0" smtClean="0"/>
              <a:t>/mL ± 17</a:t>
            </a:r>
          </a:p>
          <a:p>
            <a:pPr lvl="1"/>
            <a:r>
              <a:rPr lang="en-US" altLang="ko-KR" dirty="0" smtClean="0"/>
              <a:t>AUC0–12 : 601 ± 170 </a:t>
            </a:r>
            <a:r>
              <a:rPr lang="en-US" altLang="ko-KR" dirty="0" err="1" smtClean="0"/>
              <a:t>μg</a:t>
            </a:r>
            <a:r>
              <a:rPr lang="en-US" altLang="ko-KR" dirty="0" smtClean="0"/>
              <a:t>*h/</a:t>
            </a:r>
            <a:r>
              <a:rPr lang="en-US" altLang="ko-KR" dirty="0" err="1" smtClean="0"/>
              <a:t>mL.</a:t>
            </a:r>
            <a:r>
              <a:rPr lang="en-US" altLang="ko-KR" dirty="0" smtClean="0"/>
              <a:t> </a:t>
            </a:r>
          </a:p>
          <a:p>
            <a:pPr lvl="1"/>
            <a:r>
              <a:rPr lang="en-US" altLang="ko-KR" dirty="0" smtClean="0"/>
              <a:t>FES: not been conducted</a:t>
            </a:r>
          </a:p>
          <a:p>
            <a:pPr lvl="2"/>
            <a:r>
              <a:rPr lang="en-US" altLang="ko-KR" dirty="0" err="1" smtClean="0"/>
              <a:t>vemurafenib</a:t>
            </a:r>
            <a:r>
              <a:rPr lang="en-US" altLang="ko-KR" dirty="0" smtClean="0"/>
              <a:t> was administered without regard to food in the clinical trial.</a:t>
            </a:r>
          </a:p>
          <a:p>
            <a:pPr lvl="2"/>
            <a:endParaRPr lang="en-US" altLang="ko-KR" dirty="0" smtClean="0"/>
          </a:p>
        </p:txBody>
      </p:sp>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73" r="45408" b="7944"/>
          <a:stretch/>
        </p:blipFill>
        <p:spPr bwMode="auto">
          <a:xfrm>
            <a:off x="5674339" y="1484784"/>
            <a:ext cx="346966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739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260648"/>
            <a:ext cx="7490418" cy="628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535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KR" dirty="0" smtClean="0"/>
              <a:t>Protein binding</a:t>
            </a:r>
          </a:p>
          <a:p>
            <a:pPr lvl="1"/>
            <a:r>
              <a:rPr lang="en-US" altLang="ko-KR" dirty="0" smtClean="0"/>
              <a:t>highly bound (&gt;99%) to human albumin and alpha-1 acid glycoprotein, and </a:t>
            </a:r>
          </a:p>
          <a:p>
            <a:r>
              <a:rPr lang="en-US" altLang="ko-KR" dirty="0" smtClean="0"/>
              <a:t>Volume of distribution (</a:t>
            </a:r>
            <a:r>
              <a:rPr lang="en-US" altLang="ko-KR" dirty="0" err="1" smtClean="0"/>
              <a:t>V</a:t>
            </a:r>
            <a:r>
              <a:rPr lang="en-US" altLang="ko-KR" baseline="-25000" dirty="0" err="1" smtClean="0"/>
              <a:t>ss</a:t>
            </a:r>
            <a:r>
              <a:rPr lang="en-US" altLang="ko-KR" dirty="0" smtClean="0"/>
              <a:t>) </a:t>
            </a:r>
          </a:p>
          <a:p>
            <a:pPr lvl="1"/>
            <a:r>
              <a:rPr lang="en-US" altLang="ko-KR" dirty="0" smtClean="0"/>
              <a:t>estimated to be 106 L. </a:t>
            </a:r>
          </a:p>
          <a:p>
            <a:r>
              <a:rPr lang="en-US" altLang="ko-KR" dirty="0" smtClean="0"/>
              <a:t>Elimination</a:t>
            </a:r>
          </a:p>
          <a:p>
            <a:pPr lvl="1"/>
            <a:r>
              <a:rPr lang="en-US" altLang="ko-KR" dirty="0" smtClean="0"/>
              <a:t>Excretion</a:t>
            </a:r>
          </a:p>
          <a:p>
            <a:pPr lvl="2"/>
            <a:r>
              <a:rPr lang="en-US" altLang="ko-KR" dirty="0" smtClean="0"/>
              <a:t>mainly excreted in feces (94%)</a:t>
            </a:r>
          </a:p>
          <a:p>
            <a:pPr lvl="1"/>
            <a:r>
              <a:rPr lang="en-US" altLang="ko-KR" dirty="0" smtClean="0"/>
              <a:t>Plasma clearance</a:t>
            </a:r>
          </a:p>
          <a:p>
            <a:pPr lvl="2"/>
            <a:r>
              <a:rPr lang="en-US" altLang="ko-KR" dirty="0" smtClean="0"/>
              <a:t>31 L/day</a:t>
            </a:r>
          </a:p>
          <a:p>
            <a:pPr lvl="1"/>
            <a:r>
              <a:rPr lang="en-US" altLang="ko-KR" dirty="0" smtClean="0"/>
              <a:t>Median elimination half-life </a:t>
            </a:r>
          </a:p>
          <a:p>
            <a:pPr lvl="2"/>
            <a:r>
              <a:rPr lang="en-US" altLang="ko-KR" dirty="0" smtClean="0"/>
              <a:t>57 hours</a:t>
            </a: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1883" b="16565"/>
          <a:stretch/>
        </p:blipFill>
        <p:spPr bwMode="auto">
          <a:xfrm>
            <a:off x="5087809" y="3861048"/>
            <a:ext cx="402069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7385981" y="3491716"/>
            <a:ext cx="1514774" cy="369332"/>
          </a:xfrm>
          <a:prstGeom prst="rect">
            <a:avLst/>
          </a:prstGeom>
        </p:spPr>
        <p:txBody>
          <a:bodyPr wrap="none">
            <a:spAutoFit/>
          </a:bodyPr>
          <a:lstStyle/>
          <a:p>
            <a:r>
              <a:rPr lang="en-US" altLang="ko-KR" i="1" baseline="30000" dirty="0" smtClean="0"/>
              <a:t>14</a:t>
            </a:r>
            <a:r>
              <a:rPr lang="en-US" altLang="ko-KR" i="1" dirty="0" smtClean="0"/>
              <a:t> C-</a:t>
            </a:r>
            <a:r>
              <a:rPr lang="en-US" altLang="ko-KR" i="1" dirty="0" err="1" smtClean="0"/>
              <a:t>vemurafenib</a:t>
            </a:r>
            <a:endParaRPr lang="ko-KR" altLang="en-US" i="1" dirty="0"/>
          </a:p>
        </p:txBody>
      </p:sp>
    </p:spTree>
    <p:extLst>
      <p:ext uri="{BB962C8B-B14F-4D97-AF65-F5344CB8AC3E}">
        <p14:creationId xmlns:p14="http://schemas.microsoft.com/office/powerpoint/2010/main" val="1385707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76238"/>
            <a:ext cx="6914356" cy="670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1115616" y="5949280"/>
            <a:ext cx="6780609" cy="3848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689878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Clinical Pharmacology</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Hepatic impairment</a:t>
            </a:r>
          </a:p>
          <a:p>
            <a:pPr lvl="1"/>
            <a:r>
              <a:rPr lang="en-US" altLang="ko-KR" dirty="0" err="1" smtClean="0"/>
              <a:t>Vemurafenib</a:t>
            </a:r>
            <a:r>
              <a:rPr lang="en-US" altLang="ko-KR" dirty="0" smtClean="0"/>
              <a:t> clearance was </a:t>
            </a:r>
            <a:r>
              <a:rPr lang="en-US" altLang="ko-KR" b="1" dirty="0" smtClean="0"/>
              <a:t>similar</a:t>
            </a:r>
            <a:r>
              <a:rPr lang="en-US" altLang="ko-KR" dirty="0" smtClean="0"/>
              <a:t> in patients with normal, mild, and moderate hepatic impairment</a:t>
            </a:r>
          </a:p>
          <a:p>
            <a:pPr lvl="1"/>
            <a:r>
              <a:rPr lang="en-US" altLang="ko-KR" b="1" i="1" dirty="0" smtClean="0">
                <a:solidFill>
                  <a:srgbClr val="FF0000"/>
                </a:solidFill>
              </a:rPr>
              <a:t>“Therefore, dose adjustments are not needed for mild and moderate hepatic impairment.”</a:t>
            </a:r>
          </a:p>
          <a:p>
            <a:pPr lvl="1"/>
            <a:r>
              <a:rPr lang="en-US" altLang="ko-KR" dirty="0" smtClean="0"/>
              <a:t>effect of severe hepatic impairment on </a:t>
            </a:r>
            <a:r>
              <a:rPr lang="en-US" altLang="ko-KR" dirty="0" err="1" smtClean="0"/>
              <a:t>vemurafenib</a:t>
            </a:r>
            <a:r>
              <a:rPr lang="en-US" altLang="ko-KR" dirty="0" smtClean="0"/>
              <a:t> exposure was unknown. </a:t>
            </a:r>
          </a:p>
          <a:p>
            <a:r>
              <a:rPr lang="en-US" altLang="ko-KR" dirty="0" smtClean="0"/>
              <a:t>Drug Interaction</a:t>
            </a:r>
          </a:p>
          <a:p>
            <a:pPr lvl="1"/>
            <a:r>
              <a:rPr lang="en-US" altLang="ko-KR" dirty="0" smtClean="0"/>
              <a:t>In vitro</a:t>
            </a:r>
          </a:p>
          <a:p>
            <a:pPr lvl="2"/>
            <a:r>
              <a:rPr lang="en-US" altLang="ko-KR" dirty="0" smtClean="0"/>
              <a:t>substrate of </a:t>
            </a:r>
            <a:r>
              <a:rPr lang="en-US" altLang="ko-KR" b="1" dirty="0" smtClean="0"/>
              <a:t>CYP3A4</a:t>
            </a:r>
            <a:r>
              <a:rPr lang="en-US" altLang="ko-KR" dirty="0" smtClean="0"/>
              <a:t> and </a:t>
            </a:r>
          </a:p>
          <a:p>
            <a:pPr lvl="2"/>
            <a:r>
              <a:rPr lang="en-US" altLang="ko-KR" dirty="0" smtClean="0"/>
              <a:t>both a substrate and inhibitor of P-glycoprotein. </a:t>
            </a:r>
          </a:p>
          <a:p>
            <a:endParaRPr lang="ko-KR" altLang="en-US" dirty="0"/>
          </a:p>
        </p:txBody>
      </p:sp>
    </p:spTree>
    <p:extLst>
      <p:ext uri="{BB962C8B-B14F-4D97-AF65-F5344CB8AC3E}">
        <p14:creationId xmlns:p14="http://schemas.microsoft.com/office/powerpoint/2010/main" val="2828500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16632"/>
            <a:ext cx="8229600" cy="1143000"/>
          </a:xfrm>
        </p:spPr>
        <p:txBody>
          <a:bodyPr/>
          <a:lstStyle/>
          <a:p>
            <a:r>
              <a:rPr lang="en-US" altLang="ko-KR" dirty="0" smtClean="0"/>
              <a:t>Effects on CYP enzyme</a:t>
            </a:r>
            <a:endParaRPr lang="ko-KR" altLang="en-US" dirty="0"/>
          </a:p>
        </p:txBody>
      </p:sp>
      <p:sp>
        <p:nvSpPr>
          <p:cNvPr id="3" name="내용 개체 틀 2"/>
          <p:cNvSpPr>
            <a:spLocks noGrp="1"/>
          </p:cNvSpPr>
          <p:nvPr>
            <p:ph idx="1"/>
          </p:nvPr>
        </p:nvSpPr>
        <p:spPr>
          <a:xfrm>
            <a:off x="457200" y="1641665"/>
            <a:ext cx="8229600" cy="5099703"/>
          </a:xfrm>
        </p:spPr>
        <p:txBody>
          <a:bodyPr/>
          <a:lstStyle/>
          <a:p>
            <a:endParaRPr lang="ko-KR" altLang="en-US"/>
          </a:p>
        </p:txBody>
      </p:sp>
      <p:grpSp>
        <p:nvGrpSpPr>
          <p:cNvPr id="11" name="그룹 10"/>
          <p:cNvGrpSpPr/>
          <p:nvPr/>
        </p:nvGrpSpPr>
        <p:grpSpPr>
          <a:xfrm>
            <a:off x="251520" y="1035347"/>
            <a:ext cx="9217024" cy="5922045"/>
            <a:chOff x="467544" y="518138"/>
            <a:chExt cx="9217024" cy="5922045"/>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18138"/>
              <a:ext cx="8426062" cy="592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직사각형 4"/>
            <p:cNvSpPr/>
            <p:nvPr/>
          </p:nvSpPr>
          <p:spPr>
            <a:xfrm>
              <a:off x="649224" y="1915986"/>
              <a:ext cx="4544568" cy="356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직사각형 5"/>
            <p:cNvSpPr/>
            <p:nvPr/>
          </p:nvSpPr>
          <p:spPr>
            <a:xfrm>
              <a:off x="635544" y="4694602"/>
              <a:ext cx="4544568" cy="356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직사각형 7"/>
            <p:cNvSpPr/>
            <p:nvPr/>
          </p:nvSpPr>
          <p:spPr>
            <a:xfrm>
              <a:off x="594360" y="1109050"/>
              <a:ext cx="4727448" cy="777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557784" y="3853354"/>
              <a:ext cx="4727448" cy="777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직사각형 9"/>
            <p:cNvSpPr/>
            <p:nvPr/>
          </p:nvSpPr>
          <p:spPr>
            <a:xfrm>
              <a:off x="5112568" y="4303750"/>
              <a:ext cx="4572000" cy="1200329"/>
            </a:xfrm>
            <a:prstGeom prst="rect">
              <a:avLst/>
            </a:prstGeom>
          </p:spPr>
          <p:txBody>
            <a:bodyPr>
              <a:spAutoFit/>
            </a:bodyPr>
            <a:lstStyle/>
            <a:p>
              <a:pPr lvl="1"/>
              <a:r>
                <a:rPr lang="en-US" altLang="ko-KR" dirty="0" smtClean="0"/>
                <a:t>In vivo</a:t>
              </a:r>
            </a:p>
            <a:p>
              <a:pPr lvl="2"/>
              <a:r>
                <a:rPr lang="en-US" altLang="ko-KR" b="1" dirty="0" smtClean="0">
                  <a:solidFill>
                    <a:srgbClr val="FF0000"/>
                  </a:solidFill>
                </a:rPr>
                <a:t>inducer of human CYP3A4</a:t>
              </a:r>
              <a:endParaRPr lang="en-US" altLang="ko-KR" dirty="0" smtClean="0">
                <a:solidFill>
                  <a:srgbClr val="FF0000"/>
                </a:solidFill>
              </a:endParaRPr>
            </a:p>
            <a:p>
              <a:pPr lvl="2"/>
              <a:r>
                <a:rPr lang="en-US" altLang="ko-KR" b="1" dirty="0" smtClean="0">
                  <a:solidFill>
                    <a:schemeClr val="accent1"/>
                  </a:solidFill>
                </a:rPr>
                <a:t>moderate inhibitor of CYP1A2 </a:t>
              </a:r>
              <a:endParaRPr lang="en-US" altLang="ko-KR" dirty="0" smtClean="0">
                <a:solidFill>
                  <a:schemeClr val="accent1"/>
                </a:solidFill>
              </a:endParaRPr>
            </a:p>
            <a:p>
              <a:pPr lvl="2"/>
              <a:r>
                <a:rPr lang="en-US" altLang="ko-KR" b="1" dirty="0" smtClean="0">
                  <a:solidFill>
                    <a:schemeClr val="accent1"/>
                  </a:solidFill>
                </a:rPr>
                <a:t>a weak inhibitor of CYP2D6</a:t>
              </a:r>
              <a:endParaRPr lang="en-US" altLang="ko-KR" b="1" dirty="0" smtClean="0">
                <a:solidFill>
                  <a:schemeClr val="accent1"/>
                </a:solidFill>
              </a:endParaRPr>
            </a:p>
          </p:txBody>
        </p:sp>
      </p:grpSp>
      <p:sp>
        <p:nvSpPr>
          <p:cNvPr id="12" name="직사각형 11"/>
          <p:cNvSpPr/>
          <p:nvPr/>
        </p:nvSpPr>
        <p:spPr>
          <a:xfrm>
            <a:off x="5364088" y="1756554"/>
            <a:ext cx="3816424" cy="1384995"/>
          </a:xfrm>
          <a:prstGeom prst="rect">
            <a:avLst/>
          </a:prstGeom>
        </p:spPr>
        <p:txBody>
          <a:bodyPr wrap="square">
            <a:spAutoFit/>
          </a:bodyPr>
          <a:lstStyle/>
          <a:p>
            <a:r>
              <a:rPr lang="en-US" altLang="ko-KR" sz="1400" i="1" dirty="0" smtClean="0"/>
              <a:t>“cocktail approach” was used in </a:t>
            </a:r>
            <a:r>
              <a:rPr lang="en-US" altLang="ko-KR" sz="1400" b="1" i="1" dirty="0" smtClean="0"/>
              <a:t>trial NP22676 </a:t>
            </a:r>
            <a:r>
              <a:rPr lang="en-US" altLang="ko-KR" sz="1400" i="1" dirty="0" smtClean="0"/>
              <a:t>to investigate the </a:t>
            </a:r>
            <a:r>
              <a:rPr lang="en-US" altLang="ko-KR" sz="1400" b="1" i="1" dirty="0" smtClean="0"/>
              <a:t>potential drug-drug interactions</a:t>
            </a:r>
          </a:p>
          <a:p>
            <a:r>
              <a:rPr lang="en-US" altLang="ko-KR" sz="1400" i="1" dirty="0" smtClean="0"/>
              <a:t>of </a:t>
            </a:r>
            <a:r>
              <a:rPr lang="en-US" altLang="ko-KR" sz="1400" i="1" dirty="0" err="1" smtClean="0"/>
              <a:t>vemurafenib</a:t>
            </a:r>
            <a:r>
              <a:rPr lang="en-US" altLang="ko-KR" sz="1400" i="1" dirty="0" smtClean="0"/>
              <a:t> with multiple CYP enzymes in patients with metastatic melanoma. The applicant used a combination of probe drugs known as the “Cooperstown 5+1 cocktail” in trial NP22676. </a:t>
            </a:r>
            <a:endParaRPr lang="ko-KR" altLang="en-US" sz="1400" i="1" dirty="0"/>
          </a:p>
        </p:txBody>
      </p:sp>
      <p:sp>
        <p:nvSpPr>
          <p:cNvPr id="13" name="직사각형 12"/>
          <p:cNvSpPr/>
          <p:nvPr/>
        </p:nvSpPr>
        <p:spPr>
          <a:xfrm>
            <a:off x="5400600" y="3284984"/>
            <a:ext cx="4572000" cy="276999"/>
          </a:xfrm>
          <a:prstGeom prst="rect">
            <a:avLst/>
          </a:prstGeom>
        </p:spPr>
        <p:txBody>
          <a:bodyPr>
            <a:spAutoFit/>
          </a:bodyPr>
          <a:lstStyle/>
          <a:p>
            <a:r>
              <a:rPr lang="en-US" altLang="ko-KR" sz="1200" i="1" dirty="0" smtClean="0"/>
              <a:t> Clinical Pharmacology and Therapeutics. 2000 </a:t>
            </a:r>
            <a:r>
              <a:rPr lang="en-US" altLang="ko-KR" sz="1200" i="1" dirty="0" err="1" smtClean="0"/>
              <a:t>Oct;68</a:t>
            </a:r>
            <a:r>
              <a:rPr lang="en-US" altLang="ko-KR" sz="1200" i="1" dirty="0" smtClean="0"/>
              <a:t>(4):375-83.</a:t>
            </a:r>
            <a:endParaRPr lang="ko-KR" altLang="en-US" sz="1200" i="1" dirty="0"/>
          </a:p>
        </p:txBody>
      </p:sp>
    </p:spTree>
    <p:extLst>
      <p:ext uri="{BB962C8B-B14F-4D97-AF65-F5344CB8AC3E}">
        <p14:creationId xmlns:p14="http://schemas.microsoft.com/office/powerpoint/2010/main" val="19991245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a:xfrm>
            <a:off x="457200" y="1600199"/>
            <a:ext cx="5122912" cy="5099703"/>
          </a:xfrm>
        </p:spPr>
        <p:txBody>
          <a:bodyPr>
            <a:normAutofit fontScale="70000" lnSpcReduction="20000"/>
          </a:bodyPr>
          <a:lstStyle/>
          <a:p>
            <a:r>
              <a:rPr lang="en-US" altLang="ko-KR" dirty="0" smtClean="0"/>
              <a:t>significant exposure–response relationship </a:t>
            </a:r>
          </a:p>
          <a:p>
            <a:pPr lvl="1"/>
            <a:r>
              <a:rPr lang="en-US" altLang="ko-KR" b="1" dirty="0" smtClean="0">
                <a:solidFill>
                  <a:srgbClr val="FF0000"/>
                </a:solidFill>
              </a:rPr>
              <a:t>progression-free survival (PFS)</a:t>
            </a:r>
          </a:p>
          <a:p>
            <a:pPr lvl="1"/>
            <a:r>
              <a:rPr lang="en-US" altLang="ko-KR" dirty="0" err="1" smtClean="0"/>
              <a:t>vemurafenib</a:t>
            </a:r>
            <a:r>
              <a:rPr lang="en-US" altLang="ko-KR" dirty="0" smtClean="0"/>
              <a:t> exposure (</a:t>
            </a:r>
            <a:r>
              <a:rPr lang="en-US" altLang="ko-KR" dirty="0" err="1" smtClean="0"/>
              <a:t>C</a:t>
            </a:r>
            <a:r>
              <a:rPr lang="en-US" altLang="ko-KR" baseline="-25000" dirty="0" err="1" smtClean="0"/>
              <a:t>min</a:t>
            </a:r>
            <a:r>
              <a:rPr lang="en-US" altLang="ko-KR" dirty="0" smtClean="0"/>
              <a:t>) </a:t>
            </a:r>
          </a:p>
          <a:p>
            <a:r>
              <a:rPr lang="en-US" altLang="ko-KR" dirty="0" smtClean="0"/>
              <a:t>conclusive relationship between exposure and </a:t>
            </a:r>
            <a:r>
              <a:rPr lang="en-US" altLang="ko-KR" b="1" dirty="0" smtClean="0">
                <a:solidFill>
                  <a:schemeClr val="accent1"/>
                </a:solidFill>
              </a:rPr>
              <a:t>OS</a:t>
            </a:r>
            <a:r>
              <a:rPr lang="en-US" altLang="ko-KR" b="1" dirty="0" smtClean="0"/>
              <a:t> </a:t>
            </a:r>
            <a:r>
              <a:rPr lang="en-US" altLang="ko-KR" dirty="0" smtClean="0"/>
              <a:t>could not be demonstrated. </a:t>
            </a:r>
          </a:p>
          <a:p>
            <a:r>
              <a:rPr lang="en-US" altLang="ko-KR" dirty="0" smtClean="0"/>
              <a:t>Significant exposure–response relationship</a:t>
            </a:r>
          </a:p>
          <a:p>
            <a:pPr lvl="1"/>
            <a:r>
              <a:rPr lang="en-US" altLang="ko-KR" b="1" dirty="0" smtClean="0">
                <a:solidFill>
                  <a:srgbClr val="FF0000"/>
                </a:solidFill>
              </a:rPr>
              <a:t>risk of </a:t>
            </a:r>
            <a:r>
              <a:rPr lang="en-US" altLang="ko-KR" b="1" dirty="0" err="1" smtClean="0">
                <a:solidFill>
                  <a:srgbClr val="FF0000"/>
                </a:solidFill>
              </a:rPr>
              <a:t>cuSCC</a:t>
            </a:r>
            <a:r>
              <a:rPr lang="en-US" altLang="ko-KR" b="1" dirty="0" smtClean="0">
                <a:solidFill>
                  <a:srgbClr val="FF0000"/>
                </a:solidFill>
              </a:rPr>
              <a:t> </a:t>
            </a:r>
            <a:r>
              <a:rPr lang="en-US" altLang="ko-KR" dirty="0" smtClean="0"/>
              <a:t>development and </a:t>
            </a:r>
            <a:r>
              <a:rPr lang="en-US" altLang="ko-KR" i="1" dirty="0" err="1" smtClean="0"/>
              <a:t>vemurafenib</a:t>
            </a:r>
            <a:r>
              <a:rPr lang="en-US" altLang="ko-KR" i="1" dirty="0" smtClean="0"/>
              <a:t> exposure (</a:t>
            </a:r>
            <a:r>
              <a:rPr lang="en-US" altLang="ko-KR" i="1" dirty="0" err="1" smtClean="0"/>
              <a:t>C</a:t>
            </a:r>
            <a:r>
              <a:rPr lang="en-US" altLang="ko-KR" i="1" baseline="-25000" dirty="0" err="1" smtClean="0"/>
              <a:t>min</a:t>
            </a:r>
            <a:r>
              <a:rPr lang="en-US" altLang="ko-KR" i="1" dirty="0" smtClean="0"/>
              <a:t>)</a:t>
            </a:r>
            <a:endParaRPr lang="en-US" altLang="ko-KR" dirty="0" smtClean="0"/>
          </a:p>
          <a:p>
            <a:r>
              <a:rPr lang="en-US" altLang="ko-KR" dirty="0" smtClean="0"/>
              <a:t>exposure–</a:t>
            </a:r>
            <a:r>
              <a:rPr lang="en-US" altLang="ko-KR" dirty="0" err="1" smtClean="0"/>
              <a:t>QTc</a:t>
            </a:r>
            <a:r>
              <a:rPr lang="en-US" altLang="ko-KR" dirty="0" smtClean="0"/>
              <a:t> response analysis </a:t>
            </a:r>
          </a:p>
          <a:p>
            <a:pPr lvl="1"/>
            <a:r>
              <a:rPr lang="en-US" altLang="ko-KR" dirty="0" smtClean="0"/>
              <a:t>data from the phase II trial showed that following treatment with </a:t>
            </a:r>
            <a:r>
              <a:rPr lang="en-US" altLang="ko-KR" dirty="0" err="1" smtClean="0"/>
              <a:t>vemurafenib</a:t>
            </a:r>
            <a:r>
              <a:rPr lang="en-US" altLang="ko-KR" dirty="0" smtClean="0"/>
              <a:t> 960 mg twice daily</a:t>
            </a:r>
          </a:p>
          <a:p>
            <a:pPr lvl="1"/>
            <a:r>
              <a:rPr lang="en-US" altLang="ko-KR" b="1" dirty="0" err="1" smtClean="0">
                <a:solidFill>
                  <a:srgbClr val="FF0000"/>
                </a:solidFill>
              </a:rPr>
              <a:t>QTc</a:t>
            </a:r>
            <a:r>
              <a:rPr lang="en-US" altLang="ko-KR" b="1" dirty="0" smtClean="0">
                <a:solidFill>
                  <a:srgbClr val="FF0000"/>
                </a:solidFill>
              </a:rPr>
              <a:t> interval was prolonged </a:t>
            </a:r>
            <a:r>
              <a:rPr lang="en-US" altLang="ko-KR" dirty="0" smtClean="0"/>
              <a:t>in a concentration-dependent manner </a:t>
            </a:r>
          </a:p>
          <a:p>
            <a:pPr lvl="2"/>
            <a:r>
              <a:rPr lang="en-US" altLang="ko-KR" b="1" dirty="0" smtClean="0"/>
              <a:t>no large changes (i.e., &gt;20 </a:t>
            </a:r>
            <a:r>
              <a:rPr lang="en-US" altLang="ko-KR" b="1" dirty="0" err="1" smtClean="0"/>
              <a:t>ms</a:t>
            </a:r>
            <a:r>
              <a:rPr lang="en-US" altLang="ko-KR" b="1" dirty="0" smtClean="0"/>
              <a:t>) </a:t>
            </a:r>
            <a:r>
              <a:rPr lang="en-US" altLang="ko-KR" dirty="0" smtClean="0"/>
              <a:t>in the mean </a:t>
            </a:r>
            <a:r>
              <a:rPr lang="en-US" altLang="ko-KR" dirty="0" err="1" smtClean="0"/>
              <a:t>QTc</a:t>
            </a:r>
            <a:r>
              <a:rPr lang="en-US" altLang="ko-KR" dirty="0" smtClean="0"/>
              <a:t> interval </a:t>
            </a:r>
            <a:endParaRPr lang="ko-KR" altLang="en-US" dirty="0"/>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836" y="1556792"/>
            <a:ext cx="3159076" cy="229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718" y="4283474"/>
            <a:ext cx="3701802" cy="209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74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70530"/>
            <a:ext cx="8354516" cy="551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800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90" y="188640"/>
            <a:ext cx="6591808" cy="64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261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dirty="0" smtClean="0"/>
              <a:t>Review: </a:t>
            </a:r>
            <a:br>
              <a:rPr lang="en-US" altLang="ko-KR" dirty="0" smtClean="0"/>
            </a:br>
            <a:r>
              <a:rPr lang="en-US" altLang="ko-KR" dirty="0" smtClean="0"/>
              <a:t>Medical Review, Clinical Trials </a:t>
            </a:r>
            <a:br>
              <a:rPr lang="en-US" altLang="ko-KR" dirty="0" smtClean="0"/>
            </a:br>
            <a:r>
              <a:rPr lang="en-US" altLang="ko-KR" sz="2200" dirty="0" smtClean="0"/>
              <a:t>(105 pages)</a:t>
            </a:r>
            <a:endParaRPr lang="ko-KR" altLang="en-US" dirty="0"/>
          </a:p>
        </p:txBody>
      </p:sp>
      <p:sp>
        <p:nvSpPr>
          <p:cNvPr id="3" name="부제목 2"/>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966790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 Melanoma</a:t>
            </a:r>
            <a:endParaRPr lang="ko-KR" altLang="en-US" dirty="0"/>
          </a:p>
        </p:txBody>
      </p:sp>
      <p:sp>
        <p:nvSpPr>
          <p:cNvPr id="3" name="내용 개체 틀 2"/>
          <p:cNvSpPr>
            <a:spLocks noGrp="1"/>
          </p:cNvSpPr>
          <p:nvPr>
            <p:ph idx="1"/>
          </p:nvPr>
        </p:nvSpPr>
        <p:spPr/>
        <p:txBody>
          <a:bodyPr>
            <a:normAutofit/>
          </a:bodyPr>
          <a:lstStyle/>
          <a:p>
            <a:r>
              <a:rPr lang="en-US" altLang="ko-KR" dirty="0" smtClean="0"/>
              <a:t>Melanoma </a:t>
            </a:r>
          </a:p>
          <a:p>
            <a:pPr lvl="1"/>
            <a:r>
              <a:rPr lang="en-US" altLang="ko-KR" dirty="0" smtClean="0"/>
              <a:t>5</a:t>
            </a:r>
            <a:r>
              <a:rPr lang="en-US" altLang="ko-KR" baseline="30000" dirty="0" smtClean="0"/>
              <a:t>th</a:t>
            </a:r>
            <a:r>
              <a:rPr lang="en-US" altLang="ko-KR" dirty="0" smtClean="0"/>
              <a:t> leading cancer type in men </a:t>
            </a:r>
          </a:p>
          <a:p>
            <a:pPr lvl="1"/>
            <a:r>
              <a:rPr lang="en-US" altLang="ko-KR" dirty="0" smtClean="0"/>
              <a:t>7</a:t>
            </a:r>
            <a:r>
              <a:rPr lang="en-US" altLang="ko-KR" baseline="30000" dirty="0" smtClean="0"/>
              <a:t>th</a:t>
            </a:r>
            <a:r>
              <a:rPr lang="en-US" altLang="ko-KR" dirty="0" smtClean="0"/>
              <a:t> leading cancer type in women</a:t>
            </a:r>
          </a:p>
          <a:p>
            <a:pPr lvl="1"/>
            <a:r>
              <a:rPr lang="en-US" altLang="ko-KR" dirty="0" smtClean="0"/>
              <a:t>estimated total of </a:t>
            </a:r>
            <a:r>
              <a:rPr lang="en-US" altLang="ko-KR" b="1" dirty="0" smtClean="0"/>
              <a:t>76,100 new cases</a:t>
            </a:r>
          </a:p>
          <a:p>
            <a:pPr lvl="1"/>
            <a:r>
              <a:rPr lang="en-US" altLang="ko-KR" b="1" dirty="0" smtClean="0"/>
              <a:t>9,700 deaths </a:t>
            </a:r>
            <a:r>
              <a:rPr lang="en-US" altLang="ko-KR" dirty="0" smtClean="0"/>
              <a:t>due to melanoma in 2014</a:t>
            </a:r>
          </a:p>
          <a:p>
            <a:r>
              <a:rPr lang="en-US" altLang="ko-KR" dirty="0" smtClean="0"/>
              <a:t>Prognosis of metastatic melanoma </a:t>
            </a:r>
          </a:p>
          <a:p>
            <a:pPr lvl="1"/>
            <a:r>
              <a:rPr lang="en-US" altLang="ko-KR" dirty="0" smtClean="0"/>
              <a:t>Median survival of approximately 6 months</a:t>
            </a:r>
          </a:p>
        </p:txBody>
      </p:sp>
      <p:pic>
        <p:nvPicPr>
          <p:cNvPr id="21506" name="Picture 2" descr="melanoma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1030" y="1196752"/>
            <a:ext cx="303783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76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IND (2006-09)</a:t>
            </a:r>
            <a:endParaRPr lang="ko-KR" altLang="en-US" dirty="0"/>
          </a:p>
        </p:txBody>
      </p:sp>
      <p:sp>
        <p:nvSpPr>
          <p:cNvPr id="3" name="내용 개체 틀 2"/>
          <p:cNvSpPr>
            <a:spLocks noGrp="1"/>
          </p:cNvSpPr>
          <p:nvPr>
            <p:ph idx="1"/>
          </p:nvPr>
        </p:nvSpPr>
        <p:spPr/>
        <p:txBody>
          <a:bodyPr>
            <a:normAutofit/>
          </a:bodyPr>
          <a:lstStyle/>
          <a:p>
            <a:r>
              <a:rPr lang="en-US" altLang="ko-KR" dirty="0" smtClean="0"/>
              <a:t>The IND named PLX4032</a:t>
            </a:r>
          </a:p>
          <a:p>
            <a:pPr lvl="1"/>
            <a:r>
              <a:rPr lang="en-US" altLang="ko-KR" dirty="0" smtClean="0"/>
              <a:t>claimed as a selective inhibitor of BRAF kinase V600E mutant and intended to be investigated in patients with tumors containing the </a:t>
            </a:r>
            <a:r>
              <a:rPr lang="en-US" altLang="ko-KR" b="1" dirty="0" smtClean="0"/>
              <a:t>point mutation</a:t>
            </a:r>
            <a:r>
              <a:rPr lang="en-US" altLang="ko-KR" dirty="0" smtClean="0"/>
              <a:t>, including melanoma</a:t>
            </a:r>
          </a:p>
          <a:p>
            <a:pPr lvl="1"/>
            <a:r>
              <a:rPr lang="en-US" altLang="ko-KR" dirty="0" smtClean="0"/>
              <a:t>The Phase 1 protocol was evaluated and </a:t>
            </a:r>
            <a:r>
              <a:rPr lang="en-US" altLang="ko-KR" b="1" dirty="0" smtClean="0"/>
              <a:t>found to be safe to proceed</a:t>
            </a:r>
            <a:endParaRPr lang="ko-KR" altLang="en-US" b="1" dirty="0"/>
          </a:p>
        </p:txBody>
      </p:sp>
    </p:spTree>
    <p:extLst>
      <p:ext uri="{BB962C8B-B14F-4D97-AF65-F5344CB8AC3E}">
        <p14:creationId xmlns:p14="http://schemas.microsoft.com/office/powerpoint/2010/main" val="592094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Phase I Study (2007-2009)</a:t>
            </a:r>
            <a:endParaRPr lang="ko-KR" altLang="en-US" dirty="0"/>
          </a:p>
        </p:txBody>
      </p:sp>
      <p:sp>
        <p:nvSpPr>
          <p:cNvPr id="3" name="내용 개체 틀 2"/>
          <p:cNvSpPr>
            <a:spLocks noGrp="1"/>
          </p:cNvSpPr>
          <p:nvPr>
            <p:ph idx="1"/>
          </p:nvPr>
        </p:nvSpPr>
        <p:spPr/>
        <p:txBody>
          <a:bodyPr>
            <a:normAutofit fontScale="85000" lnSpcReduction="10000"/>
          </a:bodyPr>
          <a:lstStyle/>
          <a:p>
            <a:r>
              <a:rPr lang="en-US" altLang="ko-KR" dirty="0" smtClean="0"/>
              <a:t>Original formulation: </a:t>
            </a:r>
            <a:r>
              <a:rPr lang="en-US" altLang="ko-KR" b="1" dirty="0" smtClean="0"/>
              <a:t>poor bioavailability </a:t>
            </a:r>
            <a:endParaRPr lang="en-US" altLang="ko-KR" dirty="0" smtClean="0"/>
          </a:p>
          <a:p>
            <a:r>
              <a:rPr lang="en-US" altLang="ko-KR" dirty="0" smtClean="0"/>
              <a:t>Use of </a:t>
            </a:r>
            <a:r>
              <a:rPr lang="en-US" altLang="ko-KR" b="1" dirty="0" smtClean="0"/>
              <a:t>new formulations </a:t>
            </a:r>
            <a:r>
              <a:rPr lang="en-US" altLang="ko-KR" dirty="0" smtClean="0"/>
              <a:t>of PLX4032 </a:t>
            </a:r>
          </a:p>
          <a:p>
            <a:pPr lvl="1"/>
            <a:r>
              <a:rPr lang="en-US" altLang="ko-KR" dirty="0" smtClean="0"/>
              <a:t>Form of a </a:t>
            </a:r>
            <a:r>
              <a:rPr lang="en-US" altLang="ko-KR" b="1" dirty="0" err="1" smtClean="0"/>
              <a:t>microprecipitated</a:t>
            </a:r>
            <a:r>
              <a:rPr lang="en-US" altLang="ko-KR" b="1" dirty="0" smtClean="0"/>
              <a:t> bulk powder (MBP) </a:t>
            </a:r>
            <a:r>
              <a:rPr lang="en-US" altLang="ko-KR" dirty="0" smtClean="0"/>
              <a:t>drug polymer-matrix</a:t>
            </a:r>
          </a:p>
          <a:p>
            <a:pPr lvl="2"/>
            <a:r>
              <a:rPr lang="en-US" altLang="ko-KR" dirty="0" smtClean="0"/>
              <a:t>to </a:t>
            </a:r>
            <a:r>
              <a:rPr lang="en-US" altLang="ko-KR" b="1" dirty="0" smtClean="0"/>
              <a:t>improve the bioavailability of PLX4032</a:t>
            </a:r>
            <a:endParaRPr lang="en-US" altLang="ko-KR" dirty="0" smtClean="0"/>
          </a:p>
          <a:p>
            <a:r>
              <a:rPr lang="en-US" altLang="ko-KR" dirty="0" smtClean="0"/>
              <a:t>Phase 1 study: N</a:t>
            </a:r>
            <a:r>
              <a:rPr lang="en-US" altLang="ko-KR" b="1" dirty="0" smtClean="0"/>
              <a:t>ew formulation </a:t>
            </a:r>
            <a:r>
              <a:rPr lang="en-US" altLang="ko-KR" dirty="0" smtClean="0"/>
              <a:t>could be started at </a:t>
            </a:r>
            <a:r>
              <a:rPr lang="en-US" altLang="ko-KR" b="1" dirty="0" smtClean="0"/>
              <a:t>160 mg BID </a:t>
            </a:r>
            <a:endParaRPr lang="en-US" altLang="ko-KR" dirty="0" smtClean="0"/>
          </a:p>
          <a:p>
            <a:pPr lvl="1"/>
            <a:r>
              <a:rPr lang="en-US" altLang="ko-KR" dirty="0" smtClean="0"/>
              <a:t>The FDA evaluation of the safety data determined.</a:t>
            </a:r>
          </a:p>
          <a:p>
            <a:pPr lvl="2"/>
            <a:r>
              <a:rPr lang="en-US" altLang="ko-KR" dirty="0" smtClean="0"/>
              <a:t>equivalent to the original formulation at </a:t>
            </a:r>
            <a:r>
              <a:rPr lang="en-US" altLang="ko-KR" b="1" dirty="0" smtClean="0"/>
              <a:t>800 mg BID </a:t>
            </a:r>
            <a:r>
              <a:rPr lang="en-US" altLang="ko-KR" dirty="0" smtClean="0"/>
              <a:t>in terms of </a:t>
            </a:r>
            <a:r>
              <a:rPr lang="en-US" altLang="ko-KR" b="1" dirty="0" smtClean="0"/>
              <a:t>serum levels </a:t>
            </a:r>
            <a:r>
              <a:rPr lang="en-US" altLang="ko-KR" dirty="0" smtClean="0"/>
              <a:t>of the product.</a:t>
            </a:r>
          </a:p>
          <a:p>
            <a:pPr lvl="1"/>
            <a:r>
              <a:rPr lang="en-US" altLang="ko-KR" dirty="0" smtClean="0"/>
              <a:t>determined </a:t>
            </a:r>
            <a:r>
              <a:rPr lang="en-US" altLang="ko-KR" b="1" dirty="0" smtClean="0"/>
              <a:t>MTD - 960 mg BID</a:t>
            </a:r>
            <a:r>
              <a:rPr lang="en-US" altLang="ko-KR" dirty="0" smtClean="0"/>
              <a:t>, </a:t>
            </a:r>
          </a:p>
          <a:p>
            <a:pPr lvl="1"/>
            <a:r>
              <a:rPr lang="en-US" altLang="ko-KR" dirty="0" smtClean="0"/>
              <a:t>verified further in an expansion cohort of patients with metastatic melanoma positive for the BRAFV600E mutation.</a:t>
            </a:r>
            <a:endParaRPr lang="ko-KR" altLang="en-US" dirty="0"/>
          </a:p>
        </p:txBody>
      </p:sp>
    </p:spTree>
    <p:extLst>
      <p:ext uri="{BB962C8B-B14F-4D97-AF65-F5344CB8AC3E}">
        <p14:creationId xmlns:p14="http://schemas.microsoft.com/office/powerpoint/2010/main" val="346488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End-of Phase 1 Meeting (2009-05)</a:t>
            </a:r>
            <a:endParaRPr lang="ko-KR" altLang="en-US" dirty="0"/>
          </a:p>
        </p:txBody>
      </p:sp>
      <p:sp>
        <p:nvSpPr>
          <p:cNvPr id="3" name="내용 개체 틀 2"/>
          <p:cNvSpPr>
            <a:spLocks noGrp="1"/>
          </p:cNvSpPr>
          <p:nvPr>
            <p:ph idx="1"/>
          </p:nvPr>
        </p:nvSpPr>
        <p:spPr/>
        <p:txBody>
          <a:bodyPr>
            <a:normAutofit fontScale="40000" lnSpcReduction="20000"/>
          </a:bodyPr>
          <a:lstStyle/>
          <a:p>
            <a:r>
              <a:rPr lang="en-US" altLang="ko-KR" dirty="0" smtClean="0"/>
              <a:t>Proposed to develop RO5185426 (PLX4032) in</a:t>
            </a:r>
          </a:p>
          <a:p>
            <a:r>
              <a:rPr lang="en-US" altLang="ko-KR" dirty="0" smtClean="0"/>
              <a:t>patients with advanced melanoma with the</a:t>
            </a:r>
          </a:p>
          <a:p>
            <a:r>
              <a:rPr lang="en-US" altLang="ko-KR" dirty="0" smtClean="0"/>
              <a:t>BRAF V600E mutation and to use a response rate of</a:t>
            </a:r>
          </a:p>
          <a:p>
            <a:r>
              <a:rPr lang="en-US" altLang="ko-KR" dirty="0" smtClean="0"/>
              <a:t>?30% or PFS (HR 0.5 and an improvement of 2</a:t>
            </a:r>
          </a:p>
          <a:p>
            <a:r>
              <a:rPr lang="en-US" altLang="ko-KR" dirty="0" smtClean="0"/>
              <a:t>months) as regulatory endpoints for accelerated</a:t>
            </a:r>
          </a:p>
          <a:p>
            <a:r>
              <a:rPr lang="en-US" altLang="ko-KR" dirty="0" smtClean="0"/>
              <a:t>approval. The proposal was based on the</a:t>
            </a:r>
          </a:p>
          <a:p>
            <a:r>
              <a:rPr lang="en-US" altLang="ko-KR" dirty="0" smtClean="0"/>
              <a:t>encouraging tumor response results from 16</a:t>
            </a:r>
          </a:p>
          <a:p>
            <a:r>
              <a:rPr lang="en-US" altLang="ko-KR" dirty="0" smtClean="0"/>
              <a:t>patients with advanced melanoma positive for the</a:t>
            </a:r>
          </a:p>
          <a:p>
            <a:r>
              <a:rPr lang="en-US" altLang="ko-KR" dirty="0" smtClean="0"/>
              <a:t>BRAF V600E mutation</a:t>
            </a:r>
          </a:p>
          <a:p>
            <a:r>
              <a:rPr lang="en-US" altLang="ko-KR" dirty="0" smtClean="0"/>
              <a:t>? The Agency recommended the sponsor conduct a</a:t>
            </a:r>
          </a:p>
          <a:p>
            <a:r>
              <a:rPr lang="en-US" altLang="ko-KR" dirty="0" smtClean="0"/>
              <a:t>randomized Phase 3 trial with overall survival as the</a:t>
            </a:r>
          </a:p>
          <a:p>
            <a:r>
              <a:rPr lang="en-US" altLang="ko-KR" dirty="0" smtClean="0"/>
              <a:t>primary endpoint given that no evidence showed</a:t>
            </a:r>
          </a:p>
          <a:p>
            <a:r>
              <a:rPr lang="en-US" altLang="ko-KR" dirty="0" smtClean="0"/>
              <a:t>that PFS is not an adequate surrogate endpoint in</a:t>
            </a:r>
          </a:p>
          <a:p>
            <a:r>
              <a:rPr lang="en-US" altLang="ko-KR" dirty="0" smtClean="0"/>
              <a:t>metastatic melanoma.</a:t>
            </a:r>
          </a:p>
          <a:p>
            <a:r>
              <a:rPr lang="en-US" altLang="ko-KR" dirty="0" smtClean="0"/>
              <a:t>? The Agency expressed its willingness to discuss</a:t>
            </a:r>
          </a:p>
          <a:p>
            <a:r>
              <a:rPr lang="en-US" altLang="ko-KR" dirty="0" smtClean="0"/>
              <a:t>use of a single-arm study to support accelerated</a:t>
            </a:r>
          </a:p>
          <a:p>
            <a:r>
              <a:rPr lang="en-US" altLang="ko-KR" dirty="0" smtClean="0"/>
              <a:t>approval “once the sponsor has more data</a:t>
            </a:r>
          </a:p>
          <a:p>
            <a:r>
              <a:rPr lang="en-US" altLang="ko-KR" dirty="0" smtClean="0"/>
              <a:t>suggesting impressive activity”.</a:t>
            </a:r>
          </a:p>
          <a:p>
            <a:r>
              <a:rPr lang="en-US" altLang="ko-KR" dirty="0" smtClean="0"/>
              <a:t>? The Agency also recommended the sponsor initiate</a:t>
            </a:r>
          </a:p>
          <a:p>
            <a:r>
              <a:rPr lang="en-US" altLang="ko-KR" dirty="0" smtClean="0"/>
              <a:t>a comprehensive long term plan to monitor the</a:t>
            </a:r>
          </a:p>
          <a:p>
            <a:r>
              <a:rPr lang="en-US" altLang="ko-KR" dirty="0" smtClean="0"/>
              <a:t>safety of the product, including possible incidences</a:t>
            </a:r>
          </a:p>
          <a:p>
            <a:r>
              <a:rPr lang="en-US" altLang="ko-KR" dirty="0" smtClean="0"/>
              <a:t>of non-cutaneous squamous cell carcinomas</a:t>
            </a:r>
          </a:p>
          <a:p>
            <a:r>
              <a:rPr lang="en-US" altLang="ko-KR" dirty="0" smtClean="0"/>
              <a:t>? The Agency also discussed issues on the</a:t>
            </a:r>
          </a:p>
          <a:p>
            <a:r>
              <a:rPr lang="en-US" altLang="ko-KR" dirty="0" smtClean="0"/>
              <a:t>development of a companion diagnostic to detect</a:t>
            </a:r>
          </a:p>
          <a:p>
            <a:r>
              <a:rPr lang="en-US" altLang="ko-KR" dirty="0" smtClean="0"/>
              <a:t>the BRAF V600E mutation during clinical trials</a:t>
            </a:r>
            <a:endParaRPr lang="ko-KR" altLang="en-US" dirty="0"/>
          </a:p>
        </p:txBody>
      </p:sp>
    </p:spTree>
    <p:extLst>
      <p:ext uri="{BB962C8B-B14F-4D97-AF65-F5344CB8AC3E}">
        <p14:creationId xmlns:p14="http://schemas.microsoft.com/office/powerpoint/2010/main" val="3513922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Fast Track Designation (2010-06)</a:t>
            </a:r>
            <a:endParaRPr lang="ko-KR" altLang="en-US" dirty="0"/>
          </a:p>
        </p:txBody>
      </p:sp>
      <p:sp>
        <p:nvSpPr>
          <p:cNvPr id="3" name="내용 개체 틀 2"/>
          <p:cNvSpPr>
            <a:spLocks noGrp="1"/>
          </p:cNvSpPr>
          <p:nvPr>
            <p:ph idx="1"/>
          </p:nvPr>
        </p:nvSpPr>
        <p:spPr/>
        <p:txBody>
          <a:bodyPr>
            <a:normAutofit/>
          </a:bodyPr>
          <a:lstStyle/>
          <a:p>
            <a:r>
              <a:rPr lang="en-US" altLang="ko-KR" dirty="0" smtClean="0"/>
              <a:t>The request for the Fast Track designation </a:t>
            </a:r>
          </a:p>
          <a:p>
            <a:pPr lvl="1"/>
            <a:r>
              <a:rPr lang="en-US" altLang="ko-KR" dirty="0" smtClean="0"/>
              <a:t>granted </a:t>
            </a:r>
          </a:p>
          <a:p>
            <a:pPr lvl="1"/>
            <a:r>
              <a:rPr lang="en-US" altLang="ko-KR" dirty="0" smtClean="0"/>
              <a:t>on the basis that the product was being investigated to improve overall survival in patients </a:t>
            </a:r>
            <a:endParaRPr lang="ko-KR" altLang="en-US" dirty="0"/>
          </a:p>
        </p:txBody>
      </p:sp>
    </p:spTree>
    <p:extLst>
      <p:ext uri="{BB962C8B-B14F-4D97-AF65-F5344CB8AC3E}">
        <p14:creationId xmlns:p14="http://schemas.microsoft.com/office/powerpoint/2010/main" val="3423557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Expanded Access Program</a:t>
            </a:r>
            <a:endParaRPr lang="ko-KR" altLang="en-US" dirty="0"/>
          </a:p>
        </p:txBody>
      </p:sp>
      <p:sp>
        <p:nvSpPr>
          <p:cNvPr id="3" name="내용 개체 틀 2"/>
          <p:cNvSpPr>
            <a:spLocks noGrp="1"/>
          </p:cNvSpPr>
          <p:nvPr>
            <p:ph idx="1"/>
          </p:nvPr>
        </p:nvSpPr>
        <p:spPr/>
        <p:txBody>
          <a:bodyPr>
            <a:normAutofit fontScale="85000" lnSpcReduction="20000"/>
          </a:bodyPr>
          <a:lstStyle/>
          <a:p>
            <a:r>
              <a:rPr lang="en-US" altLang="ko-KR" dirty="0" smtClean="0"/>
              <a:t>This application provides an example of the need</a:t>
            </a:r>
          </a:p>
          <a:p>
            <a:r>
              <a:rPr lang="en-US" altLang="ko-KR" dirty="0" smtClean="0"/>
              <a:t>for sponsors and the FDA to communicate and respond</a:t>
            </a:r>
          </a:p>
          <a:p>
            <a:r>
              <a:rPr lang="en-US" altLang="ko-KR" dirty="0" smtClean="0"/>
              <a:t>rapidly to important new information. With </a:t>
            </a:r>
            <a:r>
              <a:rPr lang="en-US" altLang="ko-KR" dirty="0" err="1" smtClean="0"/>
              <a:t>publica</a:t>
            </a:r>
            <a:r>
              <a:rPr lang="en-US" altLang="ko-KR" dirty="0" smtClean="0"/>
              <a:t>-</a:t>
            </a:r>
          </a:p>
          <a:p>
            <a:r>
              <a:rPr lang="en-US" altLang="ko-KR" dirty="0" err="1" smtClean="0"/>
              <a:t>tion</a:t>
            </a:r>
            <a:r>
              <a:rPr lang="en-US" altLang="ko-KR" dirty="0" smtClean="0"/>
              <a:t> of the unprecedented results from the phase I trial,</a:t>
            </a:r>
          </a:p>
          <a:p>
            <a:r>
              <a:rPr lang="en-US" altLang="ko-KR" dirty="0" smtClean="0"/>
              <a:t>followed shortly thereafter by preliminary confirmation</a:t>
            </a:r>
          </a:p>
          <a:p>
            <a:r>
              <a:rPr lang="en-US" altLang="ko-KR" dirty="0" smtClean="0"/>
              <a:t>of activity of </a:t>
            </a:r>
            <a:r>
              <a:rPr lang="en-US" altLang="ko-KR" dirty="0" err="1" smtClean="0"/>
              <a:t>vemurafenib</a:t>
            </a:r>
            <a:r>
              <a:rPr lang="en-US" altLang="ko-KR" dirty="0" smtClean="0"/>
              <a:t> in the </a:t>
            </a:r>
          </a:p>
          <a:p>
            <a:r>
              <a:rPr lang="en-US" altLang="ko-KR" b="1" dirty="0" smtClean="0"/>
              <a:t>phase II trial</a:t>
            </a:r>
            <a:r>
              <a:rPr lang="en-US" altLang="ko-KR" dirty="0" smtClean="0"/>
              <a:t>, </a:t>
            </a:r>
          </a:p>
          <a:p>
            <a:pPr lvl="1"/>
            <a:r>
              <a:rPr lang="en-US" altLang="ko-KR" dirty="0" smtClean="0"/>
              <a:t>assumptions used to design the BRIM-3 trial were overly conservative. </a:t>
            </a:r>
          </a:p>
          <a:p>
            <a:r>
              <a:rPr lang="en-US" altLang="ko-KR" dirty="0" smtClean="0"/>
              <a:t>The FDA and the sponsor worked together quickly to amend the rapidly accruing BRIM-3 trial and to open an </a:t>
            </a:r>
            <a:r>
              <a:rPr lang="en-US" altLang="ko-KR" b="1" dirty="0" smtClean="0"/>
              <a:t>expanded access program</a:t>
            </a:r>
            <a:r>
              <a:rPr lang="en-US" altLang="ko-KR" dirty="0" smtClean="0"/>
              <a:t>.</a:t>
            </a:r>
            <a:endParaRPr lang="ko-KR" altLang="en-US" dirty="0"/>
          </a:p>
        </p:txBody>
      </p:sp>
    </p:spTree>
    <p:extLst>
      <p:ext uri="{BB962C8B-B14F-4D97-AF65-F5344CB8AC3E}">
        <p14:creationId xmlns:p14="http://schemas.microsoft.com/office/powerpoint/2010/main" val="3409869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Efficacy of </a:t>
            </a:r>
            <a:r>
              <a:rPr lang="en-US" altLang="ko-KR" dirty="0" err="1" smtClean="0"/>
              <a:t>vemurafenib</a:t>
            </a:r>
            <a:endParaRPr lang="ko-KR" altLang="en-US" dirty="0"/>
          </a:p>
        </p:txBody>
      </p:sp>
      <p:sp>
        <p:nvSpPr>
          <p:cNvPr id="3" name="내용 개체 틀 2"/>
          <p:cNvSpPr>
            <a:spLocks noGrp="1"/>
          </p:cNvSpPr>
          <p:nvPr>
            <p:ph idx="1"/>
          </p:nvPr>
        </p:nvSpPr>
        <p:spPr/>
        <p:txBody>
          <a:bodyPr/>
          <a:lstStyle/>
          <a:p>
            <a:endParaRPr lang="ko-KR" altLang="en-US"/>
          </a:p>
        </p:txBody>
      </p:sp>
      <p:grpSp>
        <p:nvGrpSpPr>
          <p:cNvPr id="9" name="그룹 8"/>
          <p:cNvGrpSpPr/>
          <p:nvPr/>
        </p:nvGrpSpPr>
        <p:grpSpPr>
          <a:xfrm>
            <a:off x="0" y="1446700"/>
            <a:ext cx="9145588" cy="3964602"/>
            <a:chOff x="0" y="1446700"/>
            <a:chExt cx="9145588" cy="3964602"/>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6700"/>
              <a:ext cx="9145588" cy="3964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4" name="잉크 3"/>
                <p14:cNvContentPartPr/>
                <p14:nvPr/>
              </p14:nvContentPartPr>
              <p14:xfrm>
                <a:off x="3174840" y="3546360"/>
                <a:ext cx="213120" cy="10080"/>
              </p14:xfrm>
            </p:contentPart>
          </mc:Choice>
          <mc:Fallback>
            <p:pic>
              <p:nvPicPr>
                <p:cNvPr id="4" name="잉크 3"/>
                <p:cNvPicPr/>
                <p:nvPr/>
              </p:nvPicPr>
              <p:blipFill>
                <a:blip r:embed="rId4"/>
                <a:stretch>
                  <a:fillRect/>
                </a:stretch>
              </p:blipFill>
              <p:spPr>
                <a:xfrm>
                  <a:off x="3159000" y="3483000"/>
                  <a:ext cx="244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잉크 4"/>
                <p14:cNvContentPartPr/>
                <p14:nvPr/>
              </p14:nvContentPartPr>
              <p14:xfrm>
                <a:off x="5985000" y="3549600"/>
                <a:ext cx="216000" cy="3600"/>
              </p14:xfrm>
            </p:contentPart>
          </mc:Choice>
          <mc:Fallback>
            <p:pic>
              <p:nvPicPr>
                <p:cNvPr id="5" name="잉크 4"/>
                <p:cNvPicPr/>
                <p:nvPr/>
              </p:nvPicPr>
              <p:blipFill>
                <a:blip r:embed="rId6"/>
                <a:stretch>
                  <a:fillRect/>
                </a:stretch>
              </p:blipFill>
              <p:spPr>
                <a:xfrm>
                  <a:off x="5969160" y="3486240"/>
                  <a:ext cx="2476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잉크 5"/>
                <p14:cNvContentPartPr/>
                <p14:nvPr/>
              </p14:nvContentPartPr>
              <p14:xfrm>
                <a:off x="3191040" y="3114720"/>
                <a:ext cx="1019520" cy="19440"/>
              </p14:xfrm>
            </p:contentPart>
          </mc:Choice>
          <mc:Fallback>
            <p:pic>
              <p:nvPicPr>
                <p:cNvPr id="6" name="잉크 5"/>
                <p:cNvPicPr/>
                <p:nvPr/>
              </p:nvPicPr>
              <p:blipFill>
                <a:blip r:embed="rId8"/>
                <a:stretch>
                  <a:fillRect/>
                </a:stretch>
              </p:blipFill>
              <p:spPr>
                <a:xfrm>
                  <a:off x="3174840" y="3051000"/>
                  <a:ext cx="10515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잉크 6"/>
                <p14:cNvContentPartPr/>
                <p14:nvPr/>
              </p14:nvContentPartPr>
              <p14:xfrm>
                <a:off x="3193920" y="4152960"/>
                <a:ext cx="222840" cy="9720"/>
              </p14:xfrm>
            </p:contentPart>
          </mc:Choice>
          <mc:Fallback>
            <p:pic>
              <p:nvPicPr>
                <p:cNvPr id="7" name="잉크 6"/>
                <p:cNvPicPr/>
                <p:nvPr/>
              </p:nvPicPr>
              <p:blipFill>
                <a:blip r:embed="rId10"/>
                <a:stretch>
                  <a:fillRect/>
                </a:stretch>
              </p:blipFill>
              <p:spPr>
                <a:xfrm>
                  <a:off x="3178080" y="4089240"/>
                  <a:ext cx="254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잉크 7"/>
                <p14:cNvContentPartPr/>
                <p14:nvPr/>
              </p14:nvContentPartPr>
              <p14:xfrm>
                <a:off x="5997600" y="4156200"/>
                <a:ext cx="187560" cy="9720"/>
              </p14:xfrm>
            </p:contentPart>
          </mc:Choice>
          <mc:Fallback>
            <p:pic>
              <p:nvPicPr>
                <p:cNvPr id="8" name="잉크 7"/>
                <p:cNvPicPr/>
                <p:nvPr/>
              </p:nvPicPr>
              <p:blipFill>
                <a:blip r:embed="rId12"/>
                <a:stretch>
                  <a:fillRect/>
                </a:stretch>
              </p:blipFill>
              <p:spPr>
                <a:xfrm>
                  <a:off x="5981760" y="4092480"/>
                  <a:ext cx="219240" cy="137160"/>
                </a:xfrm>
                <a:prstGeom prst="rect">
                  <a:avLst/>
                </a:prstGeom>
              </p:spPr>
            </p:pic>
          </mc:Fallback>
        </mc:AlternateContent>
      </p:grpSp>
    </p:spTree>
    <p:extLst>
      <p:ext uri="{BB962C8B-B14F-4D97-AF65-F5344CB8AC3E}">
        <p14:creationId xmlns:p14="http://schemas.microsoft.com/office/powerpoint/2010/main" val="3431148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l"/>
            <a:r>
              <a:rPr lang="en-US" altLang="ko-KR" dirty="0" smtClean="0"/>
              <a:t>Efficacy</a:t>
            </a:r>
            <a:endParaRPr lang="ko-KR" altLang="en-US" dirty="0"/>
          </a:p>
        </p:txBody>
      </p:sp>
      <p:sp>
        <p:nvSpPr>
          <p:cNvPr id="3" name="내용 개체 틀 2"/>
          <p:cNvSpPr>
            <a:spLocks noGrp="1"/>
          </p:cNvSpPr>
          <p:nvPr>
            <p:ph idx="1"/>
          </p:nvPr>
        </p:nvSpPr>
        <p:spPr>
          <a:xfrm>
            <a:off x="457200" y="1600199"/>
            <a:ext cx="8229600" cy="2116833"/>
          </a:xfrm>
        </p:spPr>
        <p:txBody>
          <a:bodyPr>
            <a:normAutofit fontScale="47500" lnSpcReduction="20000"/>
          </a:bodyPr>
          <a:lstStyle/>
          <a:p>
            <a:r>
              <a:rPr lang="en-US" altLang="ko-KR" b="1" dirty="0" smtClean="0"/>
              <a:t>Overall Survival</a:t>
            </a:r>
          </a:p>
          <a:p>
            <a:pPr lvl="1"/>
            <a:r>
              <a:rPr lang="en-US" altLang="ko-KR" b="1" dirty="0" smtClean="0"/>
              <a:t>Interim </a:t>
            </a:r>
            <a:r>
              <a:rPr lang="en-US" altLang="ko-KR" b="1" dirty="0"/>
              <a:t>analysis of </a:t>
            </a:r>
            <a:r>
              <a:rPr lang="en-US" altLang="ko-KR" b="1" dirty="0" smtClean="0"/>
              <a:t>OS</a:t>
            </a:r>
            <a:endParaRPr lang="en-US" altLang="ko-KR" dirty="0" smtClean="0"/>
          </a:p>
          <a:p>
            <a:pPr lvl="2"/>
            <a:r>
              <a:rPr lang="en-US" altLang="ko-KR" dirty="0" smtClean="0"/>
              <a:t>HR: </a:t>
            </a:r>
            <a:r>
              <a:rPr lang="en-US" altLang="ko-KR" b="1" dirty="0" smtClean="0"/>
              <a:t>0.37 </a:t>
            </a:r>
            <a:r>
              <a:rPr lang="en-US" altLang="ko-KR" dirty="0"/>
              <a:t>(95% CI, 0.26–0.55; </a:t>
            </a:r>
            <a:r>
              <a:rPr lang="en-US" altLang="ko-KR" i="1" dirty="0"/>
              <a:t>P</a:t>
            </a:r>
            <a:r>
              <a:rPr lang="en-US" altLang="ko-KR" dirty="0"/>
              <a:t> &lt; 0.001) </a:t>
            </a:r>
            <a:endParaRPr lang="en-US" altLang="ko-KR" dirty="0" smtClean="0"/>
          </a:p>
          <a:p>
            <a:pPr lvl="1"/>
            <a:r>
              <a:rPr lang="en-US" altLang="ko-KR" b="1" dirty="0" smtClean="0"/>
              <a:t>Updated </a:t>
            </a:r>
            <a:r>
              <a:rPr lang="en-US" altLang="ko-KR" b="1" dirty="0"/>
              <a:t>OS analysis before </a:t>
            </a:r>
            <a:r>
              <a:rPr lang="en-US" altLang="ko-KR" b="1" dirty="0" smtClean="0"/>
              <a:t>approval</a:t>
            </a:r>
          </a:p>
          <a:p>
            <a:pPr lvl="2"/>
            <a:r>
              <a:rPr lang="en-US" altLang="ko-KR" dirty="0" smtClean="0"/>
              <a:t>HR: </a:t>
            </a:r>
            <a:r>
              <a:rPr lang="en-US" altLang="ko-KR" b="1" dirty="0" smtClean="0"/>
              <a:t>0.44 </a:t>
            </a:r>
            <a:r>
              <a:rPr lang="en-US" altLang="ko-KR" dirty="0"/>
              <a:t>(95% CI, 0.33–0.59; </a:t>
            </a:r>
            <a:r>
              <a:rPr lang="en-US" altLang="ko-KR" i="1" dirty="0"/>
              <a:t>P</a:t>
            </a:r>
            <a:r>
              <a:rPr lang="en-US" altLang="ko-KR" dirty="0"/>
              <a:t> &lt; 0.0001). </a:t>
            </a:r>
            <a:endParaRPr lang="en-US" altLang="ko-KR" dirty="0" smtClean="0"/>
          </a:p>
          <a:p>
            <a:pPr lvl="1"/>
            <a:r>
              <a:rPr lang="en-US" altLang="ko-KR" dirty="0" smtClean="0"/>
              <a:t>median </a:t>
            </a:r>
            <a:r>
              <a:rPr lang="en-US" altLang="ko-KR" dirty="0"/>
              <a:t>OS </a:t>
            </a:r>
            <a:endParaRPr lang="en-US" altLang="ko-KR" dirty="0" smtClean="0"/>
          </a:p>
          <a:p>
            <a:pPr lvl="2"/>
            <a:r>
              <a:rPr lang="en-US" altLang="ko-KR" dirty="0" smtClean="0"/>
              <a:t>not </a:t>
            </a:r>
            <a:r>
              <a:rPr lang="en-US" altLang="ko-KR" dirty="0"/>
              <a:t>been reached (NR) in the </a:t>
            </a:r>
            <a:r>
              <a:rPr lang="en-US" altLang="ko-KR" dirty="0" err="1"/>
              <a:t>vemurafenib</a:t>
            </a:r>
            <a:r>
              <a:rPr lang="en-US" altLang="ko-KR" dirty="0"/>
              <a:t> arm (95% CI, 9.6–NR</a:t>
            </a:r>
            <a:r>
              <a:rPr lang="en-US" altLang="ko-KR" dirty="0" smtClean="0"/>
              <a:t>)</a:t>
            </a:r>
          </a:p>
          <a:p>
            <a:pPr lvl="2"/>
            <a:r>
              <a:rPr lang="en-US" altLang="ko-KR" dirty="0" smtClean="0"/>
              <a:t>7.9 </a:t>
            </a:r>
            <a:r>
              <a:rPr lang="en-US" altLang="ko-KR" dirty="0"/>
              <a:t>months in the </a:t>
            </a:r>
            <a:r>
              <a:rPr lang="en-US" altLang="ko-KR" dirty="0" err="1"/>
              <a:t>dacarbazine</a:t>
            </a:r>
            <a:r>
              <a:rPr lang="en-US" altLang="ko-KR" dirty="0"/>
              <a:t> arm (95% CI, 7.3–9.6</a:t>
            </a:r>
            <a:r>
              <a:rPr lang="en-US" altLang="ko-KR" dirty="0" smtClean="0"/>
              <a:t>)</a:t>
            </a:r>
          </a:p>
          <a:p>
            <a:r>
              <a:rPr lang="en-US" altLang="ko-KR" dirty="0" smtClean="0"/>
              <a:t>investigator-assessed PFS</a:t>
            </a:r>
          </a:p>
          <a:p>
            <a:pPr lvl="1"/>
            <a:r>
              <a:rPr lang="en-US" altLang="ko-KR" dirty="0" smtClean="0"/>
              <a:t>HR </a:t>
            </a:r>
            <a:r>
              <a:rPr lang="en-US" altLang="ko-KR" dirty="0"/>
              <a:t>was 0.26 (95% CI, 0.20–0.33; </a:t>
            </a:r>
            <a:r>
              <a:rPr lang="en-US" altLang="ko-KR" i="1" dirty="0"/>
              <a:t>P</a:t>
            </a:r>
            <a:r>
              <a:rPr lang="en-US" altLang="ko-KR" dirty="0"/>
              <a:t> &lt; 0.0001). </a:t>
            </a:r>
            <a:endParaRPr lang="ko-KR" altLang="en-US" dirty="0"/>
          </a:p>
        </p:txBody>
      </p:sp>
      <p:pic>
        <p:nvPicPr>
          <p:cNvPr id="14338" name="Picture 2" descr="http://clincancerres.aacrjournals.org/content/clincanres/20/19/4994/F1.large.jpg?width=800&amp;height=600&amp;carouse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504" y="476993"/>
            <a:ext cx="3600000" cy="285468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63288" y="4001852"/>
            <a:ext cx="5489002" cy="2379476"/>
            <a:chOff x="0" y="1446700"/>
            <a:chExt cx="9145588" cy="396460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6700"/>
              <a:ext cx="9145588" cy="3964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7" name="잉크 6"/>
                <p14:cNvContentPartPr/>
                <p14:nvPr/>
              </p14:nvContentPartPr>
              <p14:xfrm>
                <a:off x="3174840" y="3546360"/>
                <a:ext cx="213120" cy="10080"/>
              </p14:xfrm>
            </p:contentPart>
          </mc:Choice>
          <mc:Fallback>
            <p:pic>
              <p:nvPicPr>
                <p:cNvPr id="7" name="잉크 6"/>
                <p:cNvPicPr/>
                <p:nvPr/>
              </p:nvPicPr>
              <p:blipFill>
                <a:blip r:embed="rId5"/>
                <a:stretch>
                  <a:fillRect/>
                </a:stretch>
              </p:blipFill>
              <p:spPr>
                <a:xfrm>
                  <a:off x="3148425" y="3441409"/>
                  <a:ext cx="266550" cy="21938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잉크 7"/>
                <p14:cNvContentPartPr/>
                <p14:nvPr/>
              </p14:nvContentPartPr>
              <p14:xfrm>
                <a:off x="5985000" y="3549600"/>
                <a:ext cx="216000" cy="3600"/>
              </p14:xfrm>
            </p:contentPart>
          </mc:Choice>
          <mc:Fallback>
            <p:pic>
              <p:nvPicPr>
                <p:cNvPr id="8" name="잉크 7"/>
                <p:cNvPicPr/>
                <p:nvPr/>
              </p:nvPicPr>
              <p:blipFill>
                <a:blip r:embed="rId7"/>
                <a:stretch>
                  <a:fillRect/>
                </a:stretch>
              </p:blipFill>
              <p:spPr>
                <a:xfrm>
                  <a:off x="5958600" y="3444000"/>
                  <a:ext cx="268800" cy="214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잉크 8"/>
                <p14:cNvContentPartPr/>
                <p14:nvPr/>
              </p14:nvContentPartPr>
              <p14:xfrm>
                <a:off x="3191040" y="3114720"/>
                <a:ext cx="1019520" cy="19440"/>
              </p14:xfrm>
            </p:contentPart>
          </mc:Choice>
          <mc:Fallback>
            <p:pic>
              <p:nvPicPr>
                <p:cNvPr id="9" name="잉크 8"/>
                <p:cNvPicPr/>
                <p:nvPr/>
              </p:nvPicPr>
              <p:blipFill>
                <a:blip r:embed="rId9"/>
                <a:stretch>
                  <a:fillRect/>
                </a:stretch>
              </p:blipFill>
              <p:spPr>
                <a:xfrm>
                  <a:off x="3164652" y="3011040"/>
                  <a:ext cx="1072295"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잉크 9"/>
                <p14:cNvContentPartPr/>
                <p14:nvPr/>
              </p14:nvContentPartPr>
              <p14:xfrm>
                <a:off x="3193920" y="4152960"/>
                <a:ext cx="222840" cy="9720"/>
              </p14:xfrm>
            </p:contentPart>
          </mc:Choice>
          <mc:Fallback>
            <p:pic>
              <p:nvPicPr>
                <p:cNvPr id="10" name="잉크 9"/>
                <p:cNvPicPr/>
                <p:nvPr/>
              </p:nvPicPr>
              <p:blipFill>
                <a:blip r:embed="rId11"/>
                <a:stretch>
                  <a:fillRect/>
                </a:stretch>
              </p:blipFill>
              <p:spPr>
                <a:xfrm>
                  <a:off x="3167492" y="4046040"/>
                  <a:ext cx="275697"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잉크 10"/>
                <p14:cNvContentPartPr/>
                <p14:nvPr/>
              </p14:nvContentPartPr>
              <p14:xfrm>
                <a:off x="5997600" y="4156200"/>
                <a:ext cx="187560" cy="9720"/>
              </p14:xfrm>
            </p:contentPart>
          </mc:Choice>
          <mc:Fallback>
            <p:pic>
              <p:nvPicPr>
                <p:cNvPr id="11" name="잉크 10"/>
                <p:cNvPicPr/>
                <p:nvPr/>
              </p:nvPicPr>
              <p:blipFill>
                <a:blip r:embed="rId13"/>
                <a:stretch>
                  <a:fillRect/>
                </a:stretch>
              </p:blipFill>
              <p:spPr>
                <a:xfrm>
                  <a:off x="5971234" y="4055569"/>
                  <a:ext cx="240293" cy="210981"/>
                </a:xfrm>
                <a:prstGeom prst="rect">
                  <a:avLst/>
                </a:prstGeom>
              </p:spPr>
            </p:pic>
          </mc:Fallback>
        </mc:AlternateContent>
      </p:grpSp>
      <p:pic>
        <p:nvPicPr>
          <p:cNvPr id="14340" name="Picture 4" descr="http://clincancerres.aacrjournals.org/content/clincanres/20/19/4994/F2.large.jpg?width=800&amp;height=600&amp;carousel=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08504" y="3573016"/>
            <a:ext cx="3600000" cy="295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503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Efficacy</a:t>
            </a:r>
            <a:endParaRPr lang="ko-KR" altLang="en-US" dirty="0"/>
          </a:p>
        </p:txBody>
      </p:sp>
      <p:sp>
        <p:nvSpPr>
          <p:cNvPr id="3" name="내용 개체 틀 2"/>
          <p:cNvSpPr>
            <a:spLocks noGrp="1"/>
          </p:cNvSpPr>
          <p:nvPr>
            <p:ph idx="1"/>
          </p:nvPr>
        </p:nvSpPr>
        <p:spPr/>
        <p:txBody>
          <a:bodyPr>
            <a:normAutofit/>
          </a:bodyPr>
          <a:lstStyle/>
          <a:p>
            <a:r>
              <a:rPr lang="en-US" altLang="ko-KR" dirty="0" smtClean="0"/>
              <a:t>Confirmed, investigator-assessed best ORR rate </a:t>
            </a:r>
          </a:p>
          <a:p>
            <a:pPr lvl="1"/>
            <a:r>
              <a:rPr lang="en-US" altLang="ko-KR" dirty="0" err="1" smtClean="0"/>
              <a:t>Vemurafenib</a:t>
            </a:r>
            <a:r>
              <a:rPr lang="en-US" altLang="ko-KR" dirty="0" smtClean="0"/>
              <a:t>: </a:t>
            </a:r>
            <a:r>
              <a:rPr lang="en-US" altLang="ko-KR" b="1" dirty="0" smtClean="0"/>
              <a:t>48.4% </a:t>
            </a:r>
            <a:r>
              <a:rPr lang="en-US" altLang="ko-KR" dirty="0" smtClean="0"/>
              <a:t>(95% CI, 41.6%–55.2%) in the arm compared with </a:t>
            </a:r>
          </a:p>
          <a:p>
            <a:pPr lvl="1"/>
            <a:r>
              <a:rPr lang="en-US" altLang="ko-KR" dirty="0" err="1" smtClean="0"/>
              <a:t>Dacarbazine</a:t>
            </a:r>
            <a:r>
              <a:rPr lang="en-US" altLang="ko-KR" dirty="0" smtClean="0"/>
              <a:t>: </a:t>
            </a:r>
            <a:r>
              <a:rPr lang="en-US" altLang="ko-KR" b="1" dirty="0" smtClean="0"/>
              <a:t>5.5% </a:t>
            </a:r>
            <a:r>
              <a:rPr lang="en-US" altLang="ko-KR" dirty="0" smtClean="0"/>
              <a:t>(95% CI, 2.8%–9.3%) </a:t>
            </a:r>
          </a:p>
          <a:p>
            <a:r>
              <a:rPr lang="en-US" altLang="ko-KR" dirty="0" smtClean="0"/>
              <a:t>Responses</a:t>
            </a:r>
          </a:p>
          <a:p>
            <a:pPr lvl="1"/>
            <a:r>
              <a:rPr lang="en-US" altLang="ko-KR" dirty="0" err="1" smtClean="0"/>
              <a:t>Vemurafenib</a:t>
            </a:r>
            <a:r>
              <a:rPr lang="en-US" altLang="ko-KR" dirty="0" smtClean="0"/>
              <a:t>: </a:t>
            </a:r>
          </a:p>
          <a:p>
            <a:pPr lvl="2"/>
            <a:r>
              <a:rPr lang="en-US" altLang="ko-KR" dirty="0" smtClean="0"/>
              <a:t>2 complete responses (0.9%) </a:t>
            </a:r>
          </a:p>
          <a:p>
            <a:pPr lvl="2"/>
            <a:r>
              <a:rPr lang="en-US" altLang="ko-KR" dirty="0" smtClean="0"/>
              <a:t>104 partial responses (47.4%) </a:t>
            </a:r>
          </a:p>
          <a:p>
            <a:pPr lvl="1"/>
            <a:r>
              <a:rPr lang="en-US" altLang="ko-KR" dirty="0" err="1" smtClean="0"/>
              <a:t>Dacarbazine</a:t>
            </a:r>
            <a:r>
              <a:rPr lang="en-US" altLang="ko-KR" dirty="0"/>
              <a:t>:</a:t>
            </a:r>
            <a:endParaRPr lang="en-US" altLang="ko-KR" dirty="0" smtClean="0"/>
          </a:p>
          <a:p>
            <a:pPr lvl="2"/>
            <a:r>
              <a:rPr lang="en-US" altLang="ko-KR" dirty="0" smtClean="0"/>
              <a:t>12 partial responses (5.5%)</a:t>
            </a:r>
            <a:endParaRPr lang="ko-KR" altLang="en-US" dirty="0" smtClean="0"/>
          </a:p>
          <a:p>
            <a:endParaRPr lang="ko-KR" altLang="en-US" dirty="0"/>
          </a:p>
        </p:txBody>
      </p:sp>
    </p:spTree>
    <p:extLst>
      <p:ext uri="{BB962C8B-B14F-4D97-AF65-F5344CB8AC3E}">
        <p14:creationId xmlns:p14="http://schemas.microsoft.com/office/powerpoint/2010/main" val="514635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BRIM3: </a:t>
            </a:r>
            <a:r>
              <a:rPr lang="en-US" altLang="ko-KR" dirty="0" err="1"/>
              <a:t>Vemurafenib</a:t>
            </a:r>
            <a:r>
              <a:rPr lang="en-US" altLang="ko-KR" dirty="0"/>
              <a:t> Front-Line </a:t>
            </a:r>
            <a:r>
              <a:rPr lang="en-US" altLang="ko-KR" dirty="0" smtClean="0"/>
              <a:t>Trial </a:t>
            </a:r>
            <a:r>
              <a:rPr lang="en-US" altLang="ko-KR" dirty="0"/>
              <a:t>– Phase III Study Design</a:t>
            </a:r>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38</a:t>
            </a:fld>
            <a:endParaRPr lang="en-US"/>
          </a:p>
        </p:txBody>
      </p:sp>
      <p:sp>
        <p:nvSpPr>
          <p:cNvPr id="16" name="Footer Placeholder 7"/>
          <p:cNvSpPr>
            <a:spLocks noGrp="1"/>
          </p:cNvSpPr>
          <p:nvPr>
            <p:ph type="ftr" sz="quarter" idx="4294967295"/>
          </p:nvPr>
        </p:nvSpPr>
        <p:spPr>
          <a:xfrm>
            <a:off x="0" y="6400800"/>
            <a:ext cx="8153400" cy="365125"/>
          </a:xfrm>
          <a:prstGeom prst="rect">
            <a:avLst/>
          </a:prstGeom>
        </p:spPr>
        <p:txBody>
          <a:bodyPr/>
          <a:lstStyle/>
          <a:p>
            <a:pPr defTabSz="914400" eaLnBrk="0" fontAlgn="base" hangingPunct="0">
              <a:spcBef>
                <a:spcPct val="0"/>
              </a:spcBef>
              <a:spcAft>
                <a:spcPct val="0"/>
              </a:spcAft>
              <a:defRPr/>
            </a:pPr>
            <a:r>
              <a:rPr lang="en-US" sz="1600" dirty="0">
                <a:latin typeface="+mj-lt"/>
                <a:ea typeface="ＭＳ Ｐゴシック" charset="0"/>
              </a:rPr>
              <a:t>Chapman PB et al. </a:t>
            </a:r>
            <a:r>
              <a:rPr lang="en-US" sz="1600" i="1" dirty="0" err="1" smtClean="0">
                <a:latin typeface="+mj-lt"/>
                <a:ea typeface="ＭＳ Ｐゴシック" charset="0"/>
              </a:rPr>
              <a:t>Proc</a:t>
            </a:r>
            <a:r>
              <a:rPr lang="en-US" sz="1600" i="1" dirty="0" smtClean="0">
                <a:latin typeface="+mj-lt"/>
                <a:ea typeface="ＭＳ Ｐゴシック" charset="0"/>
              </a:rPr>
              <a:t> ASCO </a:t>
            </a:r>
            <a:r>
              <a:rPr lang="en-US" sz="1600" dirty="0" smtClean="0">
                <a:latin typeface="+mj-lt"/>
                <a:ea typeface="ＭＳ Ｐゴシック" charset="0"/>
              </a:rPr>
              <a:t>2012;Abstract </a:t>
            </a:r>
            <a:r>
              <a:rPr lang="en-US" sz="1600" dirty="0">
                <a:latin typeface="+mj-lt"/>
                <a:ea typeface="ＭＳ Ｐゴシック" charset="0"/>
              </a:rPr>
              <a:t>8502</a:t>
            </a:r>
            <a:r>
              <a:rPr lang="en-US" sz="2400" dirty="0">
                <a:latin typeface="+mj-lt"/>
                <a:ea typeface="ＭＳ Ｐゴシック" charset="0"/>
              </a:rPr>
              <a:t>.</a:t>
            </a:r>
            <a:endParaRPr lang="en-US" sz="2400" dirty="0">
              <a:latin typeface="+mj-lt"/>
              <a:ea typeface="ＭＳ Ｐゴシック" charset="0"/>
              <a:cs typeface="Arial" charset="0"/>
            </a:endParaRPr>
          </a:p>
        </p:txBody>
      </p:sp>
      <p:sp>
        <p:nvSpPr>
          <p:cNvPr id="17" name="Line 22"/>
          <p:cNvSpPr>
            <a:spLocks noChangeShapeType="1"/>
          </p:cNvSpPr>
          <p:nvPr/>
        </p:nvSpPr>
        <p:spPr bwMode="auto">
          <a:xfrm flipV="1">
            <a:off x="4800600" y="2570643"/>
            <a:ext cx="685800" cy="53340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
        <p:nvSpPr>
          <p:cNvPr id="18" name="Rectangle 15"/>
          <p:cNvSpPr>
            <a:spLocks noChangeArrowheads="1"/>
          </p:cNvSpPr>
          <p:nvPr/>
        </p:nvSpPr>
        <p:spPr bwMode="auto">
          <a:xfrm>
            <a:off x="3592513" y="3143730"/>
            <a:ext cx="2960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GB" sz="2400" b="1">
                <a:latin typeface="+mj-lt"/>
                <a:ea typeface="ＭＳ Ｐゴシック" charset="0"/>
                <a:cs typeface="Arial" charset="0"/>
              </a:rPr>
              <a:t>Randomization</a:t>
            </a:r>
          </a:p>
          <a:p>
            <a:pPr algn="ctr" defTabSz="914400" eaLnBrk="0" fontAlgn="base" hangingPunct="0">
              <a:spcBef>
                <a:spcPct val="0"/>
              </a:spcBef>
              <a:spcAft>
                <a:spcPct val="0"/>
              </a:spcAft>
            </a:pPr>
            <a:r>
              <a:rPr lang="en-GB" sz="2400" b="1">
                <a:latin typeface="+mj-lt"/>
                <a:ea typeface="ＭＳ Ｐゴシック" charset="0"/>
                <a:cs typeface="Arial" charset="0"/>
              </a:rPr>
              <a:t>n = 675 </a:t>
            </a:r>
          </a:p>
        </p:txBody>
      </p:sp>
      <p:sp>
        <p:nvSpPr>
          <p:cNvPr id="19" name="TextBox 1"/>
          <p:cNvSpPr txBox="1">
            <a:spLocks noChangeArrowheads="1"/>
          </p:cNvSpPr>
          <p:nvPr/>
        </p:nvSpPr>
        <p:spPr bwMode="auto">
          <a:xfrm>
            <a:off x="2362200" y="5694843"/>
            <a:ext cx="418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defTabSz="914400" fontAlgn="base">
              <a:spcBef>
                <a:spcPct val="0"/>
              </a:spcBef>
              <a:spcAft>
                <a:spcPct val="0"/>
              </a:spcAft>
            </a:pPr>
            <a:r>
              <a:rPr lang="en-GB" sz="1600" dirty="0">
                <a:latin typeface="+mj-lt"/>
              </a:rPr>
              <a:t>Co-primary endpoints were OS and PFS</a:t>
            </a:r>
          </a:p>
        </p:txBody>
      </p:sp>
      <p:sp>
        <p:nvSpPr>
          <p:cNvPr id="20" name="Line 22"/>
          <p:cNvSpPr>
            <a:spLocks noChangeShapeType="1"/>
          </p:cNvSpPr>
          <p:nvPr/>
        </p:nvSpPr>
        <p:spPr bwMode="auto">
          <a:xfrm>
            <a:off x="4800600" y="4018443"/>
            <a:ext cx="685800" cy="60960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
        <p:nvSpPr>
          <p:cNvPr id="21" name="Rounded Rectangle 22"/>
          <p:cNvSpPr/>
          <p:nvPr/>
        </p:nvSpPr>
        <p:spPr bwMode="gray">
          <a:xfrm>
            <a:off x="5638800" y="1656243"/>
            <a:ext cx="3276600" cy="1389062"/>
          </a:xfrm>
          <a:prstGeom prst="roundRect">
            <a:avLst>
              <a:gd name="adj" fmla="val 0"/>
            </a:avLst>
          </a:prstGeom>
          <a:solidFill>
            <a:srgbClr val="FC841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400" b="1" dirty="0" err="1">
                <a:solidFill>
                  <a:srgbClr val="010F96"/>
                </a:solidFill>
                <a:latin typeface="+mj-lt"/>
              </a:rPr>
              <a:t>Vemurafenib</a:t>
            </a:r>
            <a:endParaRPr lang="en-GB" sz="2400" b="1" dirty="0">
              <a:solidFill>
                <a:srgbClr val="010F96"/>
              </a:solidFill>
              <a:latin typeface="+mj-lt"/>
            </a:endParaRP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960 mg PO bid </a:t>
            </a: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(n = 337) </a:t>
            </a:r>
          </a:p>
        </p:txBody>
      </p:sp>
      <p:sp>
        <p:nvSpPr>
          <p:cNvPr id="22" name="Rounded Rectangle 23"/>
          <p:cNvSpPr/>
          <p:nvPr/>
        </p:nvSpPr>
        <p:spPr bwMode="gray">
          <a:xfrm>
            <a:off x="5638800" y="4018443"/>
            <a:ext cx="3276600" cy="1389062"/>
          </a:xfrm>
          <a:prstGeom prst="roundRect">
            <a:avLst>
              <a:gd name="adj" fmla="val 0"/>
            </a:avLst>
          </a:prstGeom>
          <a:solidFill>
            <a:srgbClr val="FC841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400" b="1" dirty="0" err="1">
                <a:solidFill>
                  <a:srgbClr val="010F96"/>
                </a:solidFill>
                <a:latin typeface="+mj-lt"/>
              </a:rPr>
              <a:t>Dacarbazine</a:t>
            </a:r>
            <a:endParaRPr lang="en-GB" sz="2400" b="1" dirty="0">
              <a:solidFill>
                <a:srgbClr val="010F96"/>
              </a:solidFill>
              <a:latin typeface="+mj-lt"/>
            </a:endParaRP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1000 mg/m</a:t>
            </a:r>
            <a:r>
              <a:rPr lang="en-GB" sz="2400" baseline="30000" dirty="0">
                <a:solidFill>
                  <a:srgbClr val="010F96"/>
                </a:solidFill>
                <a:latin typeface="+mj-lt"/>
                <a:ea typeface="ＭＳ Ｐゴシック" pitchFamily="34" charset="-128"/>
              </a:rPr>
              <a:t>2</a:t>
            </a:r>
            <a:r>
              <a:rPr lang="en-GB" sz="2400" dirty="0">
                <a:solidFill>
                  <a:srgbClr val="010F96"/>
                </a:solidFill>
                <a:latin typeface="+mj-lt"/>
                <a:ea typeface="ＭＳ Ｐゴシック" pitchFamily="34" charset="-128"/>
              </a:rPr>
              <a:t> IV q3wk </a:t>
            </a: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(n = 338) </a:t>
            </a:r>
          </a:p>
        </p:txBody>
      </p:sp>
      <p:sp>
        <p:nvSpPr>
          <p:cNvPr id="23" name="Rounded Rectangle 24"/>
          <p:cNvSpPr/>
          <p:nvPr/>
        </p:nvSpPr>
        <p:spPr bwMode="gray">
          <a:xfrm>
            <a:off x="228600" y="1656243"/>
            <a:ext cx="3048000" cy="3962400"/>
          </a:xfrm>
          <a:prstGeom prst="roundRect">
            <a:avLst>
              <a:gd name="adj" fmla="val 0"/>
            </a:avLst>
          </a:prstGeom>
          <a:solidFill>
            <a:srgbClr val="012A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000" b="1" dirty="0">
                <a:solidFill>
                  <a:srgbClr val="FFFFFF"/>
                </a:solidFill>
                <a:latin typeface="+mj-lt"/>
              </a:rPr>
              <a:t>Screening</a:t>
            </a:r>
          </a:p>
          <a:p>
            <a:pPr algn="ctr" defTabSz="914400" eaLnBrk="0" fontAlgn="base" hangingPunct="0">
              <a:spcBef>
                <a:spcPct val="0"/>
              </a:spcBef>
              <a:spcAft>
                <a:spcPct val="0"/>
              </a:spcAft>
              <a:defRPr/>
            </a:pPr>
            <a:endParaRPr lang="en-GB" sz="2000" b="1" dirty="0">
              <a:solidFill>
                <a:srgbClr val="FFFFFF"/>
              </a:solidFill>
              <a:latin typeface="+mj-lt"/>
            </a:endParaRPr>
          </a:p>
          <a:p>
            <a:pPr algn="ctr" defTabSz="914400" eaLnBrk="0" fontAlgn="base" hangingPunct="0">
              <a:spcBef>
                <a:spcPct val="0"/>
              </a:spcBef>
              <a:spcAft>
                <a:spcPct val="0"/>
              </a:spcAft>
              <a:defRPr/>
            </a:pPr>
            <a:endParaRPr lang="en-GB" sz="2000" b="1" dirty="0">
              <a:solidFill>
                <a:srgbClr val="FFFFFF"/>
              </a:solidFill>
              <a:latin typeface="+mj-lt"/>
            </a:endParaRPr>
          </a:p>
          <a:p>
            <a:pPr algn="ctr" defTabSz="914400" eaLnBrk="0" fontAlgn="base" hangingPunct="0">
              <a:spcBef>
                <a:spcPct val="0"/>
              </a:spcBef>
              <a:spcAft>
                <a:spcPct val="0"/>
              </a:spcAft>
              <a:defRPr/>
            </a:pPr>
            <a:r>
              <a:rPr lang="en-GB" sz="2000" i="1" dirty="0">
                <a:solidFill>
                  <a:srgbClr val="FFFFFF"/>
                </a:solidFill>
                <a:latin typeface="+mj-lt"/>
                <a:ea typeface="ＭＳ Ｐゴシック" pitchFamily="34" charset="-128"/>
              </a:rPr>
              <a:t>BRAF</a:t>
            </a:r>
            <a:r>
              <a:rPr lang="en-GB" sz="2000" i="1" baseline="30000" dirty="0">
                <a:solidFill>
                  <a:srgbClr val="FFFFFF"/>
                </a:solidFill>
                <a:latin typeface="+mj-lt"/>
                <a:ea typeface="ＭＳ Ｐゴシック" pitchFamily="34" charset="-128"/>
              </a:rPr>
              <a:t>V600E</a:t>
            </a:r>
            <a:r>
              <a:rPr lang="en-GB" sz="2000" dirty="0">
                <a:solidFill>
                  <a:srgbClr val="FFFFFF"/>
                </a:solidFill>
                <a:latin typeface="+mj-lt"/>
                <a:ea typeface="ＭＳ Ｐゴシック" pitchFamily="34" charset="-128"/>
              </a:rPr>
              <a:t> mutation</a:t>
            </a:r>
          </a:p>
          <a:p>
            <a:pPr algn="ctr" defTabSz="914400" eaLnBrk="0" fontAlgn="base" hangingPunct="0">
              <a:spcBef>
                <a:spcPct val="0"/>
              </a:spcBef>
              <a:spcAft>
                <a:spcPct val="0"/>
              </a:spcAft>
              <a:defRPr/>
            </a:pPr>
            <a:endParaRPr lang="en-GB" sz="2000" dirty="0">
              <a:solidFill>
                <a:srgbClr val="FFFFFF"/>
              </a:solidFill>
              <a:latin typeface="+mj-lt"/>
              <a:ea typeface="ＭＳ Ｐゴシック" pitchFamily="34" charset="-128"/>
            </a:endParaRPr>
          </a:p>
          <a:p>
            <a:pPr algn="ctr" defTabSz="914400" eaLnBrk="0" fontAlgn="base" hangingPunct="0">
              <a:spcBef>
                <a:spcPct val="0"/>
              </a:spcBef>
              <a:spcAft>
                <a:spcPct val="0"/>
              </a:spcAft>
              <a:defRPr/>
            </a:pPr>
            <a:endParaRPr lang="en-GB" sz="2000" dirty="0">
              <a:solidFill>
                <a:srgbClr val="FFFFFF"/>
              </a:solidFill>
              <a:latin typeface="+mj-lt"/>
              <a:ea typeface="ＭＳ Ｐゴシック" pitchFamily="34" charset="-128"/>
            </a:endParaRPr>
          </a:p>
          <a:p>
            <a:pPr algn="ctr" defTabSz="914400" eaLnBrk="0" fontAlgn="base" hangingPunct="0">
              <a:spcBef>
                <a:spcPct val="0"/>
              </a:spcBef>
              <a:spcAft>
                <a:spcPct val="0"/>
              </a:spcAft>
              <a:defRPr/>
            </a:pPr>
            <a:r>
              <a:rPr lang="en-GB" sz="2000" dirty="0">
                <a:solidFill>
                  <a:srgbClr val="FFFFFF"/>
                </a:solidFill>
                <a:latin typeface="+mj-lt"/>
                <a:ea typeface="ＭＳ Ｐゴシック" pitchFamily="34" charset="-128"/>
              </a:rPr>
              <a:t>Stratification:</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Stage</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ECOG PS (0 </a:t>
            </a:r>
            <a:r>
              <a:rPr lang="en-GB" sz="2000" dirty="0" err="1">
                <a:solidFill>
                  <a:srgbClr val="FFFFFF"/>
                </a:solidFill>
                <a:latin typeface="+mj-lt"/>
                <a:ea typeface="ＭＳ Ｐゴシック" pitchFamily="34" charset="-128"/>
              </a:rPr>
              <a:t>vs</a:t>
            </a:r>
            <a:r>
              <a:rPr lang="en-GB" sz="2000" dirty="0">
                <a:solidFill>
                  <a:srgbClr val="FFFFFF"/>
                </a:solidFill>
                <a:latin typeface="+mj-lt"/>
                <a:ea typeface="ＭＳ Ｐゴシック" pitchFamily="34" charset="-128"/>
              </a:rPr>
              <a:t> 1)</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LDH (elevated </a:t>
            </a:r>
            <a:br>
              <a:rPr lang="en-GB" sz="2000" dirty="0">
                <a:solidFill>
                  <a:srgbClr val="FFFFFF"/>
                </a:solidFill>
                <a:latin typeface="+mj-lt"/>
                <a:ea typeface="ＭＳ Ｐゴシック" pitchFamily="34" charset="-128"/>
              </a:rPr>
            </a:br>
            <a:r>
              <a:rPr lang="en-GB" sz="2000" dirty="0">
                <a:solidFill>
                  <a:srgbClr val="FFFFFF"/>
                </a:solidFill>
                <a:latin typeface="+mj-lt"/>
                <a:ea typeface="ＭＳ Ｐゴシック" pitchFamily="34" charset="-128"/>
              </a:rPr>
              <a:t>  </a:t>
            </a:r>
            <a:r>
              <a:rPr lang="en-GB" sz="2000" dirty="0" err="1">
                <a:solidFill>
                  <a:srgbClr val="FFFFFF"/>
                </a:solidFill>
                <a:latin typeface="+mj-lt"/>
                <a:ea typeface="ＭＳ Ｐゴシック" pitchFamily="34" charset="-128"/>
              </a:rPr>
              <a:t>vs</a:t>
            </a:r>
            <a:r>
              <a:rPr lang="en-GB" sz="2000" dirty="0">
                <a:solidFill>
                  <a:srgbClr val="FFFFFF"/>
                </a:solidFill>
                <a:latin typeface="+mj-lt"/>
                <a:ea typeface="ＭＳ Ｐゴシック" pitchFamily="34" charset="-128"/>
              </a:rPr>
              <a:t> normal)</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Geographic region</a:t>
            </a:r>
          </a:p>
        </p:txBody>
      </p:sp>
      <p:cxnSp>
        <p:nvCxnSpPr>
          <p:cNvPr id="24" name="Straight Arrow Connector 25"/>
          <p:cNvCxnSpPr>
            <a:cxnSpLocks noChangeShapeType="1"/>
          </p:cNvCxnSpPr>
          <p:nvPr/>
        </p:nvCxnSpPr>
        <p:spPr bwMode="auto">
          <a:xfrm rot="5400000">
            <a:off x="1558926" y="2457930"/>
            <a:ext cx="385762" cy="1587"/>
          </a:xfrm>
          <a:prstGeom prst="straightConnector1">
            <a:avLst/>
          </a:prstGeom>
          <a:noFill/>
          <a:ln w="38100">
            <a:solidFill>
              <a:schemeClr val="bg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Arrow Connector 26"/>
          <p:cNvCxnSpPr>
            <a:cxnSpLocks noChangeShapeType="1"/>
          </p:cNvCxnSpPr>
          <p:nvPr/>
        </p:nvCxnSpPr>
        <p:spPr bwMode="auto">
          <a:xfrm rot="5400000">
            <a:off x="1558926" y="3372330"/>
            <a:ext cx="385762" cy="1587"/>
          </a:xfrm>
          <a:prstGeom prst="straightConnector1">
            <a:avLst/>
          </a:prstGeom>
          <a:noFill/>
          <a:ln w="38100">
            <a:solidFill>
              <a:srgbClr val="FFFFFF"/>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 name="Line 22"/>
          <p:cNvSpPr>
            <a:spLocks noChangeShapeType="1"/>
          </p:cNvSpPr>
          <p:nvPr/>
        </p:nvSpPr>
        <p:spPr bwMode="auto">
          <a:xfrm>
            <a:off x="3276600" y="3408843"/>
            <a:ext cx="609600" cy="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Tree>
    <p:extLst>
      <p:ext uri="{BB962C8B-B14F-4D97-AF65-F5344CB8AC3E}">
        <p14:creationId xmlns:p14="http://schemas.microsoft.com/office/powerpoint/2010/main" val="1224076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39</a:t>
            </a:fld>
            <a:endParaRPr lang="en-US"/>
          </a:p>
        </p:txBody>
      </p:sp>
      <p:sp>
        <p:nvSpPr>
          <p:cNvPr id="370" name="Footer Placeholder 628"/>
          <p:cNvSpPr txBox="1">
            <a:spLocks/>
          </p:cNvSpPr>
          <p:nvPr/>
        </p:nvSpPr>
        <p:spPr>
          <a:xfrm>
            <a:off x="0" y="5562600"/>
            <a:ext cx="9144000" cy="1295400"/>
          </a:xfrm>
          <a:prstGeom prst="rect">
            <a:avLst/>
          </a:prstGeom>
        </p:spPr>
        <p:txBody>
          <a:bodyPr anchor="b"/>
          <a:lstStyle/>
          <a:p>
            <a:pPr defTabSz="914400" eaLnBrk="0" fontAlgn="base" hangingPunct="0">
              <a:spcBef>
                <a:spcPts val="400"/>
              </a:spcBef>
              <a:spcAft>
                <a:spcPct val="0"/>
              </a:spcAft>
              <a:defRPr/>
            </a:pPr>
            <a:r>
              <a:rPr lang="en-US" sz="1600" dirty="0" smtClean="0">
                <a:latin typeface="+mj-lt"/>
                <a:ea typeface="ＭＳ Ｐゴシック" charset="0"/>
                <a:cs typeface="Arial"/>
              </a:rPr>
              <a:t/>
            </a:r>
            <a:br>
              <a:rPr lang="en-US" sz="1600" dirty="0" smtClean="0">
                <a:latin typeface="+mj-lt"/>
                <a:ea typeface="ＭＳ Ｐゴシック" charset="0"/>
                <a:cs typeface="Arial"/>
              </a:rPr>
            </a:br>
            <a:r>
              <a:rPr lang="en-US" sz="1600" dirty="0" smtClean="0">
                <a:latin typeface="+mj-lt"/>
                <a:ea typeface="ＭＳ Ｐゴシック" charset="0"/>
                <a:cs typeface="Arial"/>
              </a:rPr>
              <a:t>Copyright © 2013 Massachusetts Medical Society. Reprinted with permission from </a:t>
            </a:r>
            <a:br>
              <a:rPr lang="en-US" sz="1600" dirty="0" smtClean="0">
                <a:latin typeface="+mj-lt"/>
                <a:ea typeface="ＭＳ Ｐゴシック" charset="0"/>
                <a:cs typeface="Arial"/>
              </a:rPr>
            </a:br>
            <a:r>
              <a:rPr lang="en-US" sz="1600" dirty="0" smtClean="0">
                <a:latin typeface="+mj-lt"/>
                <a:ea typeface="ＭＳ Ｐゴシック" charset="0"/>
                <a:cs typeface="Arial"/>
              </a:rPr>
              <a:t>Massachusetts Medical Society</a:t>
            </a:r>
          </a:p>
          <a:p>
            <a:pPr defTabSz="914400" eaLnBrk="0" fontAlgn="base" hangingPunct="0">
              <a:spcBef>
                <a:spcPts val="400"/>
              </a:spcBef>
              <a:spcAft>
                <a:spcPct val="0"/>
              </a:spcAft>
              <a:defRPr/>
            </a:pPr>
            <a:r>
              <a:rPr lang="en-US" sz="1600" dirty="0" smtClean="0">
                <a:latin typeface="+mj-lt"/>
                <a:ea typeface="ＭＳ Ｐゴシック" charset="0"/>
                <a:cs typeface="Arial"/>
              </a:rPr>
              <a:t>Chapman PB et al. </a:t>
            </a:r>
            <a:r>
              <a:rPr lang="en-US" sz="1600" i="1" dirty="0" smtClean="0">
                <a:latin typeface="+mj-lt"/>
                <a:ea typeface="ＭＳ Ｐゴシック" charset="0"/>
                <a:cs typeface="Arial"/>
              </a:rPr>
              <a:t>Proc ASCO </a:t>
            </a:r>
            <a:r>
              <a:rPr lang="en-US" sz="1600" dirty="0" smtClean="0">
                <a:latin typeface="+mj-lt"/>
                <a:ea typeface="ＭＳ Ｐゴシック" charset="0"/>
                <a:cs typeface="Arial"/>
              </a:rPr>
              <a:t>2012;Abstract 8502. </a:t>
            </a:r>
            <a:endParaRPr lang="en-US" sz="1600" dirty="0">
              <a:latin typeface="+mj-lt"/>
              <a:ea typeface="ＭＳ Ｐゴシック" charset="0"/>
              <a:cs typeface="Arial"/>
            </a:endParaRPr>
          </a:p>
        </p:txBody>
      </p:sp>
    </p:spTree>
    <p:extLst>
      <p:ext uri="{BB962C8B-B14F-4D97-AF65-F5344CB8AC3E}">
        <p14:creationId xmlns:p14="http://schemas.microsoft.com/office/powerpoint/2010/main" val="1879317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a:xfrm>
            <a:off x="457200" y="3459480"/>
            <a:ext cx="8229600" cy="3240422"/>
          </a:xfrm>
        </p:spPr>
        <p:txBody>
          <a:bodyPr>
            <a:normAutofit fontScale="62500" lnSpcReduction="20000"/>
          </a:bodyPr>
          <a:lstStyle/>
          <a:p>
            <a:endParaRPr lang="en-US" altLang="ko-KR" dirty="0" smtClean="0"/>
          </a:p>
          <a:p>
            <a:r>
              <a:rPr lang="en-US" altLang="ko-KR" dirty="0" smtClean="0"/>
              <a:t>3 drugs were approved by the FDA for the treatment of advanced melanoma. </a:t>
            </a:r>
          </a:p>
          <a:p>
            <a:r>
              <a:rPr lang="en-US" altLang="ko-KR" dirty="0" err="1" smtClean="0"/>
              <a:t>Dacarbazine</a:t>
            </a:r>
            <a:r>
              <a:rPr lang="en-US" altLang="ko-KR" dirty="0" smtClean="0"/>
              <a:t> was approved over 30 years ago</a:t>
            </a:r>
          </a:p>
          <a:p>
            <a:pPr lvl="1"/>
            <a:r>
              <a:rPr lang="en-US" altLang="ko-KR" b="1" dirty="0" smtClean="0"/>
              <a:t>no survival benefit </a:t>
            </a:r>
            <a:r>
              <a:rPr lang="en-US" altLang="ko-KR" dirty="0" smtClean="0"/>
              <a:t>has been demonstrated. </a:t>
            </a:r>
          </a:p>
          <a:p>
            <a:pPr lvl="1"/>
            <a:r>
              <a:rPr lang="en-US" altLang="ko-KR" dirty="0" smtClean="0"/>
              <a:t>response rates with single-agent </a:t>
            </a:r>
            <a:r>
              <a:rPr lang="en-US" altLang="ko-KR" dirty="0" err="1" smtClean="0"/>
              <a:t>dacarbazine</a:t>
            </a:r>
            <a:r>
              <a:rPr lang="en-US" altLang="ko-KR" dirty="0" smtClean="0"/>
              <a:t>: </a:t>
            </a:r>
            <a:r>
              <a:rPr lang="en-US" altLang="ko-KR" b="1" dirty="0" smtClean="0"/>
              <a:t>7% to 32%</a:t>
            </a:r>
          </a:p>
          <a:p>
            <a:pPr lvl="1"/>
            <a:r>
              <a:rPr lang="en-US" altLang="ko-KR" dirty="0" smtClean="0"/>
              <a:t>OS: </a:t>
            </a:r>
            <a:r>
              <a:rPr lang="en-US" altLang="ko-KR" b="1" dirty="0" smtClean="0"/>
              <a:t>5.6 to 11 months</a:t>
            </a:r>
          </a:p>
          <a:p>
            <a:r>
              <a:rPr lang="en-US" altLang="ko-KR" dirty="0" err="1" smtClean="0"/>
              <a:t>Aldesleukin</a:t>
            </a:r>
            <a:r>
              <a:rPr lang="en-US" altLang="ko-KR" dirty="0" smtClean="0"/>
              <a:t> (IL-2) approval in 1998 </a:t>
            </a:r>
          </a:p>
          <a:p>
            <a:pPr lvl="1"/>
            <a:r>
              <a:rPr lang="en-US" altLang="ko-KR" dirty="0" smtClean="0"/>
              <a:t>A meta-analysis of </a:t>
            </a:r>
            <a:r>
              <a:rPr lang="en-US" altLang="ko-KR" b="1" dirty="0" err="1" smtClean="0"/>
              <a:t>chemoimmunotherapy</a:t>
            </a:r>
            <a:r>
              <a:rPr lang="en-US" altLang="ko-KR" b="1" dirty="0" smtClean="0"/>
              <a:t> versus chemotherapy </a:t>
            </a:r>
            <a:r>
              <a:rPr lang="en-US" altLang="ko-KR" dirty="0" smtClean="0"/>
              <a:t>found </a:t>
            </a:r>
            <a:r>
              <a:rPr lang="en-US" altLang="ko-KR" b="1" dirty="0" smtClean="0"/>
              <a:t>increased response rates and toxicity </a:t>
            </a:r>
            <a:r>
              <a:rPr lang="en-US" altLang="ko-KR" dirty="0" smtClean="0"/>
              <a:t>with </a:t>
            </a:r>
            <a:r>
              <a:rPr lang="en-US" altLang="ko-KR" dirty="0" err="1" smtClean="0"/>
              <a:t>chemoimmunotherapy</a:t>
            </a:r>
            <a:endParaRPr lang="en-US" altLang="ko-KR" dirty="0" smtClean="0"/>
          </a:p>
          <a:p>
            <a:pPr lvl="2"/>
            <a:r>
              <a:rPr lang="en-US" altLang="ko-KR" b="1" dirty="0" smtClean="0"/>
              <a:t>no improvement in survival</a:t>
            </a:r>
            <a:endParaRPr lang="ko-KR" altLang="en-US"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4" y="1121406"/>
            <a:ext cx="8676456" cy="2667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8588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BRIM3: Best Tumor Response by Individual Patient</a:t>
            </a:r>
            <a:endParaRPr lang="ko-KR" altLang="en-US" dirty="0"/>
          </a:p>
        </p:txBody>
      </p:sp>
      <p:sp>
        <p:nvSpPr>
          <p:cNvPr id="3" name="내용 개체 틀 2"/>
          <p:cNvSpPr>
            <a:spLocks noGrp="1"/>
          </p:cNvSpPr>
          <p:nvPr>
            <p:ph idx="1"/>
          </p:nvPr>
        </p:nvSpPr>
        <p:spPr>
          <a:xfrm>
            <a:off x="457200" y="1600199"/>
            <a:ext cx="8229600" cy="1972817"/>
          </a:xfrm>
        </p:spPr>
        <p:txBody>
          <a:bodyPr>
            <a:normAutofit fontScale="77500" lnSpcReduction="20000"/>
          </a:bodyPr>
          <a:lstStyle/>
          <a:p>
            <a:pPr eaLnBrk="0" fontAlgn="base" hangingPunct="0">
              <a:spcBef>
                <a:spcPct val="0"/>
              </a:spcBef>
              <a:spcAft>
                <a:spcPct val="0"/>
              </a:spcAft>
            </a:pPr>
            <a:r>
              <a:rPr lang="en-US" altLang="ko-KR" b="1" dirty="0" err="1" smtClean="0">
                <a:cs typeface="Arial"/>
              </a:rPr>
              <a:t>Vemurafenib</a:t>
            </a:r>
            <a:endParaRPr lang="en-US" altLang="ko-KR" b="1" dirty="0" smtClean="0">
              <a:cs typeface="Arial"/>
            </a:endParaRPr>
          </a:p>
          <a:p>
            <a:pPr lvl="1" eaLnBrk="0" fontAlgn="base" hangingPunct="0">
              <a:spcBef>
                <a:spcPct val="0"/>
              </a:spcBef>
              <a:spcAft>
                <a:spcPct val="0"/>
              </a:spcAft>
            </a:pPr>
            <a:r>
              <a:rPr lang="en-US" altLang="ko-KR" dirty="0" smtClean="0">
                <a:cs typeface="Arial"/>
              </a:rPr>
              <a:t>48.4</a:t>
            </a:r>
            <a:r>
              <a:rPr lang="en-US" altLang="ko-KR" dirty="0">
                <a:cs typeface="Arial"/>
              </a:rPr>
              <a:t>% confirmed objective response (ASCO 2011</a:t>
            </a:r>
            <a:r>
              <a:rPr lang="en-US" altLang="ko-KR" dirty="0" smtClean="0">
                <a:cs typeface="Arial"/>
              </a:rPr>
              <a:t>)</a:t>
            </a:r>
          </a:p>
          <a:p>
            <a:pPr lvl="1" eaLnBrk="0" fontAlgn="base" hangingPunct="0">
              <a:spcBef>
                <a:spcPct val="0"/>
              </a:spcBef>
              <a:spcAft>
                <a:spcPct val="0"/>
              </a:spcAft>
            </a:pPr>
            <a:r>
              <a:rPr lang="en-US" altLang="ko-KR" dirty="0" smtClean="0">
                <a:cs typeface="Arial"/>
              </a:rPr>
              <a:t>57.0% confirmed objective response (ASCO 2012)</a:t>
            </a:r>
          </a:p>
          <a:p>
            <a:pPr eaLnBrk="0" fontAlgn="base" hangingPunct="0">
              <a:spcBef>
                <a:spcPct val="0"/>
              </a:spcBef>
              <a:spcAft>
                <a:spcPct val="0"/>
              </a:spcAft>
            </a:pPr>
            <a:r>
              <a:rPr lang="en-US" altLang="ko-KR" b="1" dirty="0" err="1" smtClean="0"/>
              <a:t>Dacarbazine</a:t>
            </a:r>
            <a:endParaRPr lang="en-US" altLang="ko-KR" b="1" dirty="0"/>
          </a:p>
          <a:p>
            <a:pPr lvl="1">
              <a:spcBef>
                <a:spcPts val="500"/>
              </a:spcBef>
            </a:pPr>
            <a:r>
              <a:rPr lang="en-US" altLang="ko-KR" dirty="0"/>
              <a:t>5% confirmed objective response (NEJM 2011)</a:t>
            </a:r>
          </a:p>
          <a:p>
            <a:pPr lvl="1">
              <a:spcBef>
                <a:spcPts val="500"/>
              </a:spcBef>
            </a:pPr>
            <a:r>
              <a:rPr lang="en-US" altLang="ko-KR" dirty="0"/>
              <a:t>8.6% confirmed objective response (ASCO 2012)</a:t>
            </a:r>
          </a:p>
          <a:p>
            <a:pPr lvl="1" eaLnBrk="0" fontAlgn="base" hangingPunct="0">
              <a:spcBef>
                <a:spcPct val="0"/>
              </a:spcBef>
              <a:spcAft>
                <a:spcPct val="0"/>
              </a:spcAft>
            </a:pPr>
            <a:endParaRPr lang="en-US" altLang="ko-KR" dirty="0" smtClean="0">
              <a:cs typeface="Arial"/>
            </a:endParaRPr>
          </a:p>
          <a:p>
            <a:pPr eaLnBrk="0" fontAlgn="base" hangingPunct="0">
              <a:spcBef>
                <a:spcPct val="0"/>
              </a:spcBef>
              <a:spcAft>
                <a:spcPct val="0"/>
              </a:spcAft>
            </a:pPr>
            <a:endParaRPr lang="en-US" altLang="ko-KR" dirty="0">
              <a:cs typeface="Arial"/>
            </a:endParaRPr>
          </a:p>
          <a:p>
            <a:endParaRPr lang="ko-KR" altLang="en-US" dirty="0"/>
          </a:p>
        </p:txBody>
      </p:sp>
      <p:sp>
        <p:nvSpPr>
          <p:cNvPr id="4" name="직사각형 3"/>
          <p:cNvSpPr/>
          <p:nvPr/>
        </p:nvSpPr>
        <p:spPr>
          <a:xfrm>
            <a:off x="72008" y="6095037"/>
            <a:ext cx="9036496" cy="646331"/>
          </a:xfrm>
          <a:prstGeom prst="rect">
            <a:avLst/>
          </a:prstGeom>
        </p:spPr>
        <p:txBody>
          <a:bodyPr wrap="square">
            <a:spAutoFit/>
          </a:bodyPr>
          <a:lstStyle/>
          <a:p>
            <a:r>
              <a:rPr lang="en-US" altLang="ko-KR" i="1" dirty="0" smtClean="0">
                <a:ea typeface="ＭＳ Ｐゴシック" charset="0"/>
                <a:cs typeface="Arial"/>
              </a:rPr>
              <a:t>Chapman </a:t>
            </a:r>
            <a:r>
              <a:rPr lang="en-US" altLang="ko-KR" i="1" dirty="0">
                <a:ea typeface="ＭＳ Ｐゴシック" charset="0"/>
                <a:cs typeface="Arial"/>
              </a:rPr>
              <a:t>PB et al, Improved Survival with </a:t>
            </a:r>
            <a:r>
              <a:rPr lang="en-US" altLang="ko-KR" i="1" dirty="0" err="1">
                <a:ea typeface="ＭＳ Ｐゴシック" charset="0"/>
                <a:cs typeface="Arial"/>
              </a:rPr>
              <a:t>Vemurafenib</a:t>
            </a:r>
            <a:r>
              <a:rPr lang="en-US" altLang="ko-KR" i="1" dirty="0">
                <a:ea typeface="ＭＳ Ｐゴシック" charset="0"/>
                <a:cs typeface="Arial"/>
              </a:rPr>
              <a:t> in Melanoma with BRAF V600E Mutation, </a:t>
            </a:r>
            <a:r>
              <a:rPr lang="en-US" altLang="ko-KR" i="1" dirty="0" smtClean="0">
                <a:ea typeface="ＭＳ Ｐゴシック" charset="0"/>
                <a:cs typeface="Arial"/>
              </a:rPr>
              <a:t>NEJM, 2011</a:t>
            </a:r>
            <a:endParaRPr lang="ko-KR" altLang="en-US" i="1" dirty="0"/>
          </a:p>
        </p:txBody>
      </p:sp>
      <p:pic>
        <p:nvPicPr>
          <p:cNvPr id="5"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35818" y="3862635"/>
            <a:ext cx="442595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4680967" y="3861048"/>
            <a:ext cx="44275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8623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BRIM3 - Phase III</a:t>
            </a:r>
            <a:endParaRPr lang="ko-KR" altLang="en-US" dirty="0"/>
          </a:p>
        </p:txBody>
      </p:sp>
      <p:sp>
        <p:nvSpPr>
          <p:cNvPr id="3" name="내용 개체 틀 2"/>
          <p:cNvSpPr>
            <a:spLocks noGrp="1"/>
          </p:cNvSpPr>
          <p:nvPr>
            <p:ph idx="1"/>
          </p:nvPr>
        </p:nvSpPr>
        <p:spPr/>
        <p:txBody>
          <a:bodyPr/>
          <a:lstStyle/>
          <a:p>
            <a:endParaRPr lang="ko-KR" altLang="en-US"/>
          </a:p>
        </p:txBody>
      </p:sp>
      <p:pic>
        <p:nvPicPr>
          <p:cNvPr id="2050" name="Picture 2" descr="vemurafenib timeline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204864"/>
            <a:ext cx="4885746" cy="37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485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55000" lnSpcReduction="20000"/>
          </a:bodyPr>
          <a:lstStyle/>
          <a:p>
            <a:r>
              <a:rPr lang="en-US" altLang="ko-KR" dirty="0" smtClean="0"/>
              <a:t>On August 17, 2011, the U.S. Food and Drug Administration (FDA) approved </a:t>
            </a:r>
            <a:r>
              <a:rPr lang="en-US" altLang="ko-KR" dirty="0" err="1" smtClean="0"/>
              <a:t>vemurafenib</a:t>
            </a:r>
            <a:r>
              <a:rPr lang="en-US" altLang="ko-KR" dirty="0" smtClean="0"/>
              <a:t> tablets (</a:t>
            </a:r>
            <a:r>
              <a:rPr lang="en-US" altLang="ko-KR" dirty="0" err="1" smtClean="0"/>
              <a:t>Zelboraf</a:t>
            </a:r>
            <a:r>
              <a:rPr lang="en-US" altLang="ko-KR" dirty="0" smtClean="0"/>
              <a:t>, Hoffmann-</a:t>
            </a:r>
            <a:r>
              <a:rPr lang="en-US" altLang="ko-KR" dirty="0" err="1" smtClean="0"/>
              <a:t>LaRoche</a:t>
            </a:r>
            <a:r>
              <a:rPr lang="en-US" altLang="ko-KR" dirty="0" smtClean="0"/>
              <a:t> Inc.) for the treatment of patients with </a:t>
            </a:r>
            <a:r>
              <a:rPr lang="en-US" altLang="ko-KR" dirty="0" err="1" smtClean="0"/>
              <a:t>unresectable</a:t>
            </a:r>
            <a:r>
              <a:rPr lang="en-US" altLang="ko-KR" dirty="0" smtClean="0"/>
              <a:t> or metastatic melanoma with the BRAF(V600E) mutation as detected by an FDA-approved test. The </a:t>
            </a:r>
            <a:r>
              <a:rPr lang="en-US" altLang="ko-KR" dirty="0" err="1" smtClean="0"/>
              <a:t>cobas</a:t>
            </a:r>
            <a:r>
              <a:rPr lang="en-US" altLang="ko-KR" dirty="0" smtClean="0"/>
              <a:t> 4800 BRAF </a:t>
            </a:r>
            <a:r>
              <a:rPr lang="en-US" altLang="ko-KR" dirty="0" err="1" smtClean="0"/>
              <a:t>V600</a:t>
            </a:r>
            <a:r>
              <a:rPr lang="en-US" altLang="ko-KR" dirty="0" smtClean="0"/>
              <a:t> Mutation Test (Roche Molecular Systems, Inc.) was approved concurrently. An international, multicenter, randomized, open-label trial in 675 previously untreated patients with BRAF(V600E) mutation-positive </a:t>
            </a:r>
            <a:r>
              <a:rPr lang="en-US" altLang="ko-KR" dirty="0" err="1" smtClean="0"/>
              <a:t>unresectable</a:t>
            </a:r>
            <a:r>
              <a:rPr lang="en-US" altLang="ko-KR" dirty="0" smtClean="0"/>
              <a:t> or metastatic melanoma allocated 337 patients to receive </a:t>
            </a:r>
            <a:r>
              <a:rPr lang="en-US" altLang="ko-KR" dirty="0" err="1" smtClean="0"/>
              <a:t>vemurafenib</a:t>
            </a:r>
            <a:r>
              <a:rPr lang="en-US" altLang="ko-KR" dirty="0" smtClean="0"/>
              <a:t>, 960 mg orally twice daily, and 338 patients to receive </a:t>
            </a:r>
            <a:r>
              <a:rPr lang="en-US" altLang="ko-KR" dirty="0" err="1" smtClean="0"/>
              <a:t>dacarbazine</a:t>
            </a:r>
            <a:r>
              <a:rPr lang="en-US" altLang="ko-KR" dirty="0" smtClean="0"/>
              <a:t>, 1,000 mg/m(2) intravenously every 3 weeks. Overall survival was significantly improved in patients receiving </a:t>
            </a:r>
            <a:r>
              <a:rPr lang="en-US" altLang="ko-KR" dirty="0" err="1" smtClean="0"/>
              <a:t>vemurafenib</a:t>
            </a:r>
            <a:r>
              <a:rPr lang="en-US" altLang="ko-KR" dirty="0" smtClean="0"/>
              <a:t> [HR, 0.44; 95% confidence interval (CI), 0.33-0.59; P &lt; 0.0001]. Progression-free survival was also significantly improved in patients receiving </a:t>
            </a:r>
            <a:r>
              <a:rPr lang="en-US" altLang="ko-KR" dirty="0" err="1" smtClean="0"/>
              <a:t>vemurafenib</a:t>
            </a:r>
            <a:r>
              <a:rPr lang="en-US" altLang="ko-KR" dirty="0" smtClean="0"/>
              <a:t> (HR, 0.26; 95% CI, 0.20-0.33; P &lt; 0.0001). Overall response rates were 48.4% and 5.5% in the </a:t>
            </a:r>
            <a:r>
              <a:rPr lang="en-US" altLang="ko-KR" dirty="0" err="1" smtClean="0"/>
              <a:t>vemurafenib</a:t>
            </a:r>
            <a:r>
              <a:rPr lang="en-US" altLang="ko-KR" dirty="0" smtClean="0"/>
              <a:t> and </a:t>
            </a:r>
            <a:r>
              <a:rPr lang="en-US" altLang="ko-KR" dirty="0" err="1" smtClean="0"/>
              <a:t>dacarbazine</a:t>
            </a:r>
            <a:r>
              <a:rPr lang="en-US" altLang="ko-KR" dirty="0" smtClean="0"/>
              <a:t> arms, respectively. The most common adverse reactions (≥30%) in patients treated with </a:t>
            </a:r>
            <a:r>
              <a:rPr lang="en-US" altLang="ko-KR" dirty="0" err="1" smtClean="0"/>
              <a:t>vemurafenib</a:t>
            </a:r>
            <a:r>
              <a:rPr lang="en-US" altLang="ko-KR" dirty="0" smtClean="0"/>
              <a:t> were arthralgia, rash, alopecia, fatigue, photosensitivity reaction, and nausea. Cutaneous squamous cell carcinomas or </a:t>
            </a:r>
            <a:r>
              <a:rPr lang="en-US" altLang="ko-KR" dirty="0" err="1" smtClean="0"/>
              <a:t>keratoacanthomas</a:t>
            </a:r>
            <a:r>
              <a:rPr lang="en-US" altLang="ko-KR" dirty="0" smtClean="0"/>
              <a:t> were detected in approximately 24% of patients treated with </a:t>
            </a:r>
            <a:r>
              <a:rPr lang="en-US" altLang="ko-KR" dirty="0" err="1" smtClean="0"/>
              <a:t>vemurafenib</a:t>
            </a:r>
            <a:r>
              <a:rPr lang="en-US" altLang="ko-KR" dirty="0" smtClean="0"/>
              <a:t>. Other adverse reactions included hypersensitivity, Stevens-Johnson syndrome, toxic epidermal necrolysis, uveitis, QT prolongation, and liver enzyme laboratory abnormalities.</a:t>
            </a:r>
            <a:endParaRPr lang="ko-KR" altLang="en-US" dirty="0"/>
          </a:p>
        </p:txBody>
      </p:sp>
    </p:spTree>
    <p:extLst>
      <p:ext uri="{BB962C8B-B14F-4D97-AF65-F5344CB8AC3E}">
        <p14:creationId xmlns:p14="http://schemas.microsoft.com/office/powerpoint/2010/main" val="38411076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679450" y="115888"/>
            <a:ext cx="7772400"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3200" b="1">
                <a:solidFill>
                  <a:schemeClr val="tx1"/>
                </a:solidFill>
                <a:latin typeface="Bookman Old Style" pitchFamily="18" charset="0"/>
                <a:ea typeface="ＭＳ Ｐゴシック" charset="-128"/>
              </a:defRPr>
            </a:lvl1pPr>
            <a:lvl2pPr marL="742950" indent="-285750">
              <a:defRPr sz="3200" b="1">
                <a:solidFill>
                  <a:schemeClr val="tx1"/>
                </a:solidFill>
                <a:latin typeface="Bookman Old Style" pitchFamily="18" charset="0"/>
                <a:ea typeface="ＭＳ Ｐゴシック" charset="-128"/>
              </a:defRPr>
            </a:lvl2pPr>
            <a:lvl3pPr marL="1143000" indent="-228600">
              <a:defRPr sz="3200" b="1">
                <a:solidFill>
                  <a:schemeClr val="tx1"/>
                </a:solidFill>
                <a:latin typeface="Bookman Old Style" pitchFamily="18" charset="0"/>
                <a:ea typeface="ＭＳ Ｐゴシック" charset="-128"/>
              </a:defRPr>
            </a:lvl3pPr>
            <a:lvl4pPr marL="1600200" indent="-228600">
              <a:defRPr sz="3200" b="1">
                <a:solidFill>
                  <a:schemeClr val="tx1"/>
                </a:solidFill>
                <a:latin typeface="Bookman Old Style" pitchFamily="18" charset="0"/>
                <a:ea typeface="ＭＳ Ｐゴシック" charset="-128"/>
              </a:defRPr>
            </a:lvl4pPr>
            <a:lvl5pPr marL="2057400" indent="-228600">
              <a:defRPr sz="3200" b="1">
                <a:solidFill>
                  <a:schemeClr val="tx1"/>
                </a:solidFill>
                <a:latin typeface="Bookman Old Style" pitchFamily="18" charset="0"/>
                <a:ea typeface="ＭＳ Ｐゴシック" charset="-128"/>
              </a:defRPr>
            </a:lvl5pPr>
            <a:lvl6pPr marL="25146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6pPr>
            <a:lvl7pPr marL="29718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7pPr>
            <a:lvl8pPr marL="34290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8pPr>
            <a:lvl9pPr marL="3886200" indent="-228600" eaLnBrk="0" fontAlgn="base" hangingPunct="0">
              <a:spcBef>
                <a:spcPct val="0"/>
              </a:spcBef>
              <a:spcAft>
                <a:spcPct val="0"/>
              </a:spcAft>
              <a:buChar char="•"/>
              <a:defRPr sz="3200" b="1">
                <a:solidFill>
                  <a:schemeClr val="tx1"/>
                </a:solidFill>
                <a:latin typeface="Bookman Old Style" pitchFamily="18" charset="0"/>
                <a:ea typeface="ＭＳ Ｐゴシック" charset="-128"/>
              </a:defRPr>
            </a:lvl9pPr>
          </a:lstStyle>
          <a:p>
            <a:pPr algn="ctr">
              <a:buFontTx/>
              <a:buNone/>
            </a:pPr>
            <a:r>
              <a:rPr lang="en-US" altLang="ja-JP" sz="4800"/>
              <a:t>Discussions</a:t>
            </a:r>
            <a:endParaRPr lang="en-US" altLang="ja-JP" sz="2800"/>
          </a:p>
        </p:txBody>
      </p:sp>
      <p:sp>
        <p:nvSpPr>
          <p:cNvPr id="19459" name="Rectangle 3"/>
          <p:cNvSpPr>
            <a:spLocks noChangeArrowheads="1"/>
          </p:cNvSpPr>
          <p:nvPr/>
        </p:nvSpPr>
        <p:spPr bwMode="auto">
          <a:xfrm>
            <a:off x="149225" y="1125538"/>
            <a:ext cx="8858250" cy="250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40000"/>
              </a:lnSpc>
              <a:buFont typeface="Symbol" pitchFamily="18" charset="2"/>
              <a:buChar char="¨"/>
              <a:defRPr/>
            </a:pPr>
            <a:r>
              <a:rPr lang="ja-JP" altLang="en-US" sz="2800" dirty="0"/>
              <a:t> </a:t>
            </a:r>
            <a:r>
              <a:rPr lang="en-US" altLang="ja-JP" sz="2800" dirty="0"/>
              <a:t>Controversy over ethical aspects of employing a comparator arm (ex) </a:t>
            </a:r>
            <a:r>
              <a:rPr lang="en-US" altLang="ja-JP" sz="2800" dirty="0" err="1"/>
              <a:t>chemoTX</a:t>
            </a:r>
            <a:r>
              <a:rPr lang="en-US" altLang="ja-JP" sz="2800" dirty="0"/>
              <a:t>), widely acknowledged as suboptimal</a:t>
            </a:r>
          </a:p>
          <a:p>
            <a:pPr marL="457200" indent="-457200">
              <a:lnSpc>
                <a:spcPct val="140000"/>
              </a:lnSpc>
              <a:buFont typeface="Wingdings" pitchFamily="2" charset="2"/>
              <a:buChar char="§"/>
              <a:defRPr/>
            </a:pPr>
            <a:r>
              <a:rPr lang="en-US" altLang="ja-JP" sz="2800" dirty="0"/>
              <a:t>ex) </a:t>
            </a:r>
            <a:r>
              <a:rPr lang="en-US" altLang="ja-JP" sz="2800" dirty="0" err="1"/>
              <a:t>vemurafenib</a:t>
            </a:r>
            <a:r>
              <a:rPr lang="en-US" altLang="ja-JP" sz="2800" dirty="0"/>
              <a:t> phase III trial in melanoma</a:t>
            </a:r>
          </a:p>
        </p:txBody>
      </p:sp>
    </p:spTree>
    <p:extLst>
      <p:ext uri="{BB962C8B-B14F-4D97-AF65-F5344CB8AC3E}">
        <p14:creationId xmlns:p14="http://schemas.microsoft.com/office/powerpoint/2010/main" val="2013176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BCS</a:t>
            </a:r>
            <a:endParaRPr lang="ko-KR" altLang="en-US" dirty="0"/>
          </a:p>
        </p:txBody>
      </p:sp>
    </p:spTree>
    <p:extLst>
      <p:ext uri="{BB962C8B-B14F-4D97-AF65-F5344CB8AC3E}">
        <p14:creationId xmlns:p14="http://schemas.microsoft.com/office/powerpoint/2010/main" val="35991128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Safety</a:t>
            </a:r>
            <a:endParaRPr lang="ko-KR" altLang="en-US" dirty="0"/>
          </a:p>
        </p:txBody>
      </p:sp>
      <p:sp>
        <p:nvSpPr>
          <p:cNvPr id="3" name="내용 개체 틀 2"/>
          <p:cNvSpPr>
            <a:spLocks noGrp="1"/>
          </p:cNvSpPr>
          <p:nvPr>
            <p:ph idx="1"/>
          </p:nvPr>
        </p:nvSpPr>
        <p:spPr/>
        <p:txBody>
          <a:bodyPr>
            <a:normAutofit fontScale="85000" lnSpcReduction="20000"/>
          </a:bodyPr>
          <a:lstStyle/>
          <a:p>
            <a:r>
              <a:rPr lang="en-US" altLang="ko-KR" dirty="0" smtClean="0"/>
              <a:t>The primary safety population included 336 patients in the BRIM-3 trial who received at least one dose of </a:t>
            </a:r>
            <a:r>
              <a:rPr lang="en-US" altLang="ko-KR" dirty="0" err="1" smtClean="0"/>
              <a:t>vemurafenib</a:t>
            </a:r>
            <a:r>
              <a:rPr lang="en-US" altLang="ko-KR" dirty="0" smtClean="0"/>
              <a:t> and 287 patients who received at least one dose of </a:t>
            </a:r>
            <a:r>
              <a:rPr lang="en-US" altLang="ko-KR" dirty="0" err="1" smtClean="0"/>
              <a:t>dacarbazine</a:t>
            </a:r>
            <a:r>
              <a:rPr lang="en-US" altLang="ko-KR" dirty="0" smtClean="0"/>
              <a:t>. Dose reductions were reported in 33% and 15% of patients receiving </a:t>
            </a:r>
            <a:r>
              <a:rPr lang="en-US" altLang="ko-KR" dirty="0" err="1" smtClean="0"/>
              <a:t>vemurafenib</a:t>
            </a:r>
            <a:r>
              <a:rPr lang="en-US" altLang="ko-KR" dirty="0" smtClean="0"/>
              <a:t> and </a:t>
            </a:r>
            <a:r>
              <a:rPr lang="en-US" altLang="ko-KR" dirty="0" err="1" smtClean="0"/>
              <a:t>dacarbazine</a:t>
            </a:r>
            <a:r>
              <a:rPr lang="en-US" altLang="ko-KR" dirty="0" smtClean="0"/>
              <a:t>, respectively. Dose delays were reported in 44% of patients receiving </a:t>
            </a:r>
            <a:r>
              <a:rPr lang="en-US" altLang="ko-KR" dirty="0" err="1" smtClean="0"/>
              <a:t>vemurafenib</a:t>
            </a:r>
            <a:r>
              <a:rPr lang="en-US" altLang="ko-KR" dirty="0" smtClean="0"/>
              <a:t> and 2% of patients receiving </a:t>
            </a:r>
            <a:r>
              <a:rPr lang="en-US" altLang="ko-KR" dirty="0" err="1" smtClean="0"/>
              <a:t>dacarbazine</a:t>
            </a:r>
            <a:r>
              <a:rPr lang="en-US" altLang="ko-KR" dirty="0" smtClean="0"/>
              <a:t>. Treatment discontinuations due to adverse drug reactions occurred in 7% of patients receiving </a:t>
            </a:r>
            <a:r>
              <a:rPr lang="en-US" altLang="ko-KR" dirty="0" err="1" smtClean="0"/>
              <a:t>vemurafenib</a:t>
            </a:r>
            <a:r>
              <a:rPr lang="en-US" altLang="ko-KR" dirty="0" smtClean="0"/>
              <a:t> and 4% of patients receiving </a:t>
            </a:r>
            <a:r>
              <a:rPr lang="en-US" altLang="ko-KR" dirty="0" err="1" smtClean="0"/>
              <a:t>dacarbazine</a:t>
            </a:r>
            <a:r>
              <a:rPr lang="en-US" altLang="ko-KR" dirty="0" smtClean="0"/>
              <a:t>. The most common adverse reactions leading to treatment discontinuation on the </a:t>
            </a:r>
            <a:r>
              <a:rPr lang="en-US" altLang="ko-KR" dirty="0" err="1" smtClean="0"/>
              <a:t>vemurafenib</a:t>
            </a:r>
            <a:r>
              <a:rPr lang="en-US" altLang="ko-KR" dirty="0" smtClean="0"/>
              <a:t> arm were arthralgia, dysphagia, and pneumonia.</a:t>
            </a:r>
          </a:p>
        </p:txBody>
      </p:sp>
    </p:spTree>
    <p:extLst>
      <p:ext uri="{BB962C8B-B14F-4D97-AF65-F5344CB8AC3E}">
        <p14:creationId xmlns:p14="http://schemas.microsoft.com/office/powerpoint/2010/main" val="15637180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Safety</a:t>
            </a:r>
            <a:endParaRPr lang="ko-KR" altLang="en-US" dirty="0"/>
          </a:p>
        </p:txBody>
      </p:sp>
      <p:sp>
        <p:nvSpPr>
          <p:cNvPr id="3" name="내용 개체 틀 2"/>
          <p:cNvSpPr>
            <a:spLocks noGrp="1"/>
          </p:cNvSpPr>
          <p:nvPr>
            <p:ph idx="1"/>
          </p:nvPr>
        </p:nvSpPr>
        <p:spPr/>
        <p:txBody>
          <a:bodyPr>
            <a:normAutofit fontScale="77500" lnSpcReduction="20000"/>
          </a:bodyPr>
          <a:lstStyle/>
          <a:p>
            <a:endParaRPr lang="en-US" altLang="ko-KR" dirty="0" smtClean="0"/>
          </a:p>
          <a:p>
            <a:r>
              <a:rPr lang="en-US" altLang="ko-KR" dirty="0" smtClean="0"/>
              <a:t>As shown in Table 2, the most common (≥10%) grade 1–4 adverse reactions in patients receiving </a:t>
            </a:r>
            <a:r>
              <a:rPr lang="en-US" altLang="ko-KR" dirty="0" err="1" smtClean="0"/>
              <a:t>vemurafenib</a:t>
            </a:r>
            <a:r>
              <a:rPr lang="en-US" altLang="ko-KR" dirty="0" smtClean="0"/>
              <a:t> were nausea, diarrhea, vomiting, constipation, fatigue, pyrexia, peripheral edema, asthenia, increased lactate dehydrogenase (LDH), increased alkaline phosphatase, increased alanine aminotransferase (ALT), increased aspartate aminotransferase (AST), increased </a:t>
            </a:r>
            <a:r>
              <a:rPr lang="el-GR" altLang="ko-KR" dirty="0" smtClean="0"/>
              <a:t>γ-</a:t>
            </a:r>
            <a:r>
              <a:rPr lang="en-US" altLang="ko-KR" dirty="0" err="1" smtClean="0"/>
              <a:t>glutamyl</a:t>
            </a:r>
            <a:r>
              <a:rPr lang="en-US" altLang="ko-KR" dirty="0" smtClean="0"/>
              <a:t> </a:t>
            </a:r>
            <a:r>
              <a:rPr lang="en-US" altLang="ko-KR" dirty="0" err="1" smtClean="0"/>
              <a:t>transpeptidase</a:t>
            </a:r>
            <a:r>
              <a:rPr lang="en-US" altLang="ko-KR" dirty="0" smtClean="0"/>
              <a:t> (GGT), increased bilirubin, increased creatinine, decreased appetite, arthralgia, pain in extremities, myalgia, skin papilloma, </a:t>
            </a:r>
            <a:r>
              <a:rPr lang="en-US" altLang="ko-KR" dirty="0" err="1" smtClean="0"/>
              <a:t>cuSCC</a:t>
            </a:r>
            <a:r>
              <a:rPr lang="en-US" altLang="ko-KR" dirty="0" smtClean="0"/>
              <a:t>, headache, </a:t>
            </a:r>
            <a:r>
              <a:rPr lang="en-US" altLang="ko-KR" dirty="0" err="1" smtClean="0"/>
              <a:t>dysgeusia</a:t>
            </a:r>
            <a:r>
              <a:rPr lang="en-US" altLang="ko-KR" dirty="0" smtClean="0"/>
              <a:t>, rash, alopecia, pruritus, erythema, photosensitivity reaction, hyperkeratosis, and dry skin. The most common (≥5%) grade 3–4 adverse reactions in patients receiving </a:t>
            </a:r>
            <a:r>
              <a:rPr lang="en-US" altLang="ko-KR" dirty="0" err="1" smtClean="0"/>
              <a:t>vemurafenib</a:t>
            </a:r>
            <a:r>
              <a:rPr lang="en-US" altLang="ko-KR" dirty="0" smtClean="0"/>
              <a:t> were </a:t>
            </a:r>
            <a:r>
              <a:rPr lang="en-US" altLang="ko-KR" dirty="0" err="1" smtClean="0"/>
              <a:t>cuSCC</a:t>
            </a:r>
            <a:r>
              <a:rPr lang="en-US" altLang="ko-KR" dirty="0" smtClean="0"/>
              <a:t>, increased GGT, and rash. Other notable toxicities included uveitis, blurred vision, iritis, and photophobia.</a:t>
            </a:r>
            <a:endParaRPr lang="ko-KR" altLang="en-US" dirty="0" smtClean="0"/>
          </a:p>
          <a:p>
            <a:endParaRPr lang="ko-KR" altLang="en-US" dirty="0"/>
          </a:p>
        </p:txBody>
      </p:sp>
    </p:spTree>
    <p:extLst>
      <p:ext uri="{BB962C8B-B14F-4D97-AF65-F5344CB8AC3E}">
        <p14:creationId xmlns:p14="http://schemas.microsoft.com/office/powerpoint/2010/main" val="8476165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0211"/>
            <a:ext cx="6080510" cy="671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576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Companion Diagnostic for </a:t>
            </a:r>
            <a:r>
              <a:rPr lang="en-US" altLang="ko-KR" dirty="0" err="1" smtClean="0"/>
              <a:t>Vemurafenib</a:t>
            </a:r>
            <a:endParaRPr lang="ko-KR" altLang="en-US" dirty="0"/>
          </a:p>
        </p:txBody>
      </p:sp>
      <p:sp>
        <p:nvSpPr>
          <p:cNvPr id="3" name="내용 개체 틀 2"/>
          <p:cNvSpPr>
            <a:spLocks noGrp="1"/>
          </p:cNvSpPr>
          <p:nvPr>
            <p:ph idx="1"/>
          </p:nvPr>
        </p:nvSpPr>
        <p:spPr/>
        <p:txBody>
          <a:bodyPr>
            <a:normAutofit fontScale="62500" lnSpcReduction="20000"/>
          </a:bodyPr>
          <a:lstStyle/>
          <a:p>
            <a:pPr fontAlgn="base"/>
            <a:r>
              <a:rPr lang="en-US" altLang="ko-KR" b="1" i="1" dirty="0" smtClean="0"/>
              <a:t>In </a:t>
            </a:r>
            <a:r>
              <a:rPr lang="en-US" altLang="ko-KR" b="1" i="1" dirty="0"/>
              <a:t>vitro</a:t>
            </a:r>
            <a:r>
              <a:rPr lang="en-US" altLang="ko-KR" b="1" dirty="0"/>
              <a:t> </a:t>
            </a:r>
            <a:r>
              <a:rPr lang="en-US" altLang="ko-KR" b="1" dirty="0" smtClean="0"/>
              <a:t>diagnostic: The </a:t>
            </a:r>
            <a:r>
              <a:rPr lang="en-US" altLang="ko-KR" b="1" dirty="0" err="1"/>
              <a:t>cobas</a:t>
            </a:r>
            <a:r>
              <a:rPr lang="en-US" altLang="ko-KR" b="1" dirty="0"/>
              <a:t> 4800 BRAF </a:t>
            </a:r>
            <a:r>
              <a:rPr lang="en-US" altLang="ko-KR" b="1" dirty="0" err="1"/>
              <a:t>V600</a:t>
            </a:r>
            <a:r>
              <a:rPr lang="en-US" altLang="ko-KR" b="1" dirty="0"/>
              <a:t> Mutation Test </a:t>
            </a:r>
            <a:endParaRPr lang="en-US" altLang="ko-KR" b="1" dirty="0" smtClean="0"/>
          </a:p>
          <a:p>
            <a:pPr lvl="1" fontAlgn="base"/>
            <a:r>
              <a:rPr lang="en-US" altLang="ko-KR" b="1" dirty="0" smtClean="0"/>
              <a:t>real-time </a:t>
            </a:r>
            <a:r>
              <a:rPr lang="en-US" altLang="ko-KR" b="1" dirty="0"/>
              <a:t>PCR-based </a:t>
            </a:r>
            <a:r>
              <a:rPr lang="en-US" altLang="ko-KR" i="1" dirty="0"/>
              <a:t>in vitro</a:t>
            </a:r>
            <a:r>
              <a:rPr lang="en-US" altLang="ko-KR" dirty="0"/>
              <a:t> </a:t>
            </a:r>
            <a:r>
              <a:rPr lang="en-US" altLang="ko-KR" dirty="0" smtClean="0"/>
              <a:t>diagnostic</a:t>
            </a:r>
          </a:p>
          <a:p>
            <a:pPr lvl="1" fontAlgn="base"/>
            <a:r>
              <a:rPr lang="en-US" altLang="ko-KR" dirty="0" smtClean="0"/>
              <a:t>DNA from </a:t>
            </a:r>
            <a:r>
              <a:rPr lang="en-US" altLang="ko-KR" b="1" dirty="0"/>
              <a:t>formalin-fixed, paraffin-embedded human melanoma </a:t>
            </a:r>
            <a:r>
              <a:rPr lang="en-US" altLang="ko-KR" b="1" dirty="0" smtClean="0"/>
              <a:t>tissue</a:t>
            </a:r>
          </a:p>
          <a:p>
            <a:pPr lvl="1" fontAlgn="base"/>
            <a:r>
              <a:rPr lang="en-US" altLang="ko-KR" dirty="0" smtClean="0"/>
              <a:t>It </a:t>
            </a:r>
            <a:r>
              <a:rPr lang="en-US" altLang="ko-KR" dirty="0"/>
              <a:t>is intended for the selection of patients with </a:t>
            </a:r>
            <a:r>
              <a:rPr lang="en-US" altLang="ko-KR" i="1" dirty="0"/>
              <a:t>BRAF</a:t>
            </a:r>
            <a:r>
              <a:rPr lang="en-US" altLang="ko-KR" baseline="30000" dirty="0"/>
              <a:t>V600E</a:t>
            </a:r>
            <a:r>
              <a:rPr lang="en-US" altLang="ko-KR" dirty="0"/>
              <a:t>-mutated melanoma for treatment with </a:t>
            </a:r>
            <a:r>
              <a:rPr lang="en-US" altLang="ko-KR" dirty="0" err="1"/>
              <a:t>vemurafenib</a:t>
            </a:r>
            <a:r>
              <a:rPr lang="en-US" altLang="ko-KR" dirty="0"/>
              <a:t>. The </a:t>
            </a:r>
            <a:r>
              <a:rPr lang="en-US" altLang="ko-KR" dirty="0" err="1"/>
              <a:t>cobas</a:t>
            </a:r>
            <a:r>
              <a:rPr lang="en-US" altLang="ko-KR" dirty="0"/>
              <a:t> and bidirectional Sanger sequencing results were compared in 449 evaluable cases (</a:t>
            </a:r>
            <a:r>
              <a:rPr lang="en-US" altLang="ko-KR" b="1" dirty="0">
                <a:hlinkClick r:id="rId3"/>
              </a:rPr>
              <a:t>16</a:t>
            </a:r>
            <a:r>
              <a:rPr lang="en-US" altLang="ko-KR" dirty="0"/>
              <a:t>). By the </a:t>
            </a:r>
            <a:r>
              <a:rPr lang="en-US" altLang="ko-KR" dirty="0" err="1"/>
              <a:t>cobas</a:t>
            </a:r>
            <a:r>
              <a:rPr lang="en-US" altLang="ko-KR" dirty="0"/>
              <a:t> test, there were 216 “mutation detected” cases. However, 35 of these were not V600E mutations by sequencing: 8 were wild-type, 25 were V600K, 1 was V600E2, and 1 was V600D. Six specimens were identified as “mutation not detected” by </a:t>
            </a:r>
            <a:r>
              <a:rPr lang="en-US" altLang="ko-KR" dirty="0" err="1"/>
              <a:t>cobas</a:t>
            </a:r>
            <a:r>
              <a:rPr lang="en-US" altLang="ko-KR" dirty="0"/>
              <a:t> but were V600E by sequencing. The positive percent agreement was 97.3%, the negative percent agreement was 84.6%, and the overall percent agreement was 90.9%. Seven of 16 (44%) patients with tumors positive for the V600E mutation by the </a:t>
            </a:r>
            <a:r>
              <a:rPr lang="en-US" altLang="ko-KR" dirty="0" err="1"/>
              <a:t>cobas</a:t>
            </a:r>
            <a:r>
              <a:rPr lang="en-US" altLang="ko-KR" dirty="0"/>
              <a:t> test but V600K by sequencing received </a:t>
            </a:r>
            <a:r>
              <a:rPr lang="en-US" altLang="ko-KR" dirty="0" err="1"/>
              <a:t>vemurafenib</a:t>
            </a:r>
            <a:r>
              <a:rPr lang="en-US" altLang="ko-KR" dirty="0"/>
              <a:t> and had a confirmed response, a response rate similar to that seen in the V600E population. The applicant agreed to a </a:t>
            </a:r>
            <a:r>
              <a:rPr lang="en-US" altLang="ko-KR" dirty="0" err="1"/>
              <a:t>postmarketing</a:t>
            </a:r>
            <a:r>
              <a:rPr lang="en-US" altLang="ko-KR" dirty="0"/>
              <a:t> commitment to develop an Investigational Use Only Companion Diagnostic (IUO </a:t>
            </a:r>
            <a:r>
              <a:rPr lang="en-US" altLang="ko-KR" dirty="0" err="1"/>
              <a:t>CoDx</a:t>
            </a:r>
            <a:r>
              <a:rPr lang="en-US" altLang="ko-KR" dirty="0"/>
              <a:t>) that reliably detects the </a:t>
            </a:r>
            <a:r>
              <a:rPr lang="en-US" altLang="ko-KR" i="1" dirty="0"/>
              <a:t>BRAF</a:t>
            </a:r>
            <a:r>
              <a:rPr lang="en-US" altLang="ko-KR" baseline="30000" dirty="0"/>
              <a:t>V600K</a:t>
            </a:r>
            <a:r>
              <a:rPr lang="en-US" altLang="ko-KR" dirty="0"/>
              <a:t> mutation in tumors of patients with </a:t>
            </a:r>
            <a:r>
              <a:rPr lang="en-US" altLang="ko-KR" dirty="0" err="1"/>
              <a:t>unresectable</a:t>
            </a:r>
            <a:r>
              <a:rPr lang="en-US" altLang="ko-KR" dirty="0"/>
              <a:t> or metastatic melanoma and to conduct an open-label, single-arm trial in a population identified by this test with ORR and duration of response as the primary endpoints</a:t>
            </a:r>
            <a:r>
              <a:rPr lang="en-US" altLang="ko-KR" dirty="0" smtClean="0"/>
              <a:t>.</a:t>
            </a:r>
            <a:endParaRPr lang="en-US" altLang="ko-KR" dirty="0"/>
          </a:p>
        </p:txBody>
      </p:sp>
      <p:pic>
        <p:nvPicPr>
          <p:cNvPr id="1026" name="Picture 2" descr="cobas 4800 BRAF V600 Mutation Test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6536" y="1916832"/>
            <a:ext cx="714375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00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Discussion</a:t>
            </a:r>
            <a:endParaRPr lang="ko-KR" altLang="en-US" dirty="0"/>
          </a:p>
        </p:txBody>
      </p:sp>
      <p:sp>
        <p:nvSpPr>
          <p:cNvPr id="3" name="내용 개체 틀 2"/>
          <p:cNvSpPr>
            <a:spLocks noGrp="1"/>
          </p:cNvSpPr>
          <p:nvPr>
            <p:ph idx="1"/>
          </p:nvPr>
        </p:nvSpPr>
        <p:spPr/>
        <p:txBody>
          <a:bodyPr>
            <a:normAutofit/>
          </a:bodyPr>
          <a:lstStyle/>
          <a:p>
            <a:r>
              <a:rPr lang="en-US" altLang="ko-KR" dirty="0" smtClean="0"/>
              <a:t>Until 2011, there were </a:t>
            </a:r>
          </a:p>
          <a:p>
            <a:pPr lvl="1"/>
            <a:r>
              <a:rPr lang="en-US" altLang="ko-KR" dirty="0" smtClean="0"/>
              <a:t>no approved agents that had demonstrated a survival benefit in advanced malignant melanoma. </a:t>
            </a:r>
            <a:r>
              <a:rPr lang="en-US" altLang="ko-KR" dirty="0" err="1" smtClean="0"/>
              <a:t>Vemurafenib</a:t>
            </a:r>
            <a:r>
              <a:rPr lang="en-US" altLang="ko-KR" dirty="0" smtClean="0"/>
              <a:t> represents an important new treatment option for patients with BRAFV600E mutation–positive </a:t>
            </a:r>
            <a:r>
              <a:rPr lang="en-US" altLang="ko-KR" dirty="0" err="1" smtClean="0"/>
              <a:t>unresectable</a:t>
            </a:r>
            <a:r>
              <a:rPr lang="en-US" altLang="ko-KR" dirty="0" smtClean="0"/>
              <a:t> or metastatic melanoma and is the first personalized therapy for melanoma in which patients are selected using an analytically and clinically validated test. The new drug application was approved less than 4 months after submission.</a:t>
            </a:r>
          </a:p>
          <a:p>
            <a:endParaRPr lang="ko-KR" altLang="en-US" dirty="0"/>
          </a:p>
        </p:txBody>
      </p:sp>
    </p:spTree>
    <p:extLst>
      <p:ext uri="{BB962C8B-B14F-4D97-AF65-F5344CB8AC3E}">
        <p14:creationId xmlns:p14="http://schemas.microsoft.com/office/powerpoint/2010/main" val="25283005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a:xfrm>
            <a:off x="457200" y="3717032"/>
            <a:ext cx="8229600" cy="2982870"/>
          </a:xfrm>
        </p:spPr>
        <p:txBody>
          <a:bodyPr>
            <a:normAutofit fontScale="92500" lnSpcReduction="10000"/>
          </a:bodyPr>
          <a:lstStyle/>
          <a:p>
            <a:r>
              <a:rPr lang="en-US" altLang="ko-KR" dirty="0" smtClean="0"/>
              <a:t>Ipilimumab</a:t>
            </a:r>
          </a:p>
          <a:p>
            <a:pPr lvl="1"/>
            <a:r>
              <a:rPr lang="en-US" altLang="ko-KR" dirty="0" smtClean="0"/>
              <a:t>monoclonal antibody targeting CTLA-4</a:t>
            </a:r>
          </a:p>
          <a:p>
            <a:pPr lvl="1"/>
            <a:r>
              <a:rPr lang="en-US" altLang="ko-KR" dirty="0" smtClean="0"/>
              <a:t>approved in 2011 </a:t>
            </a:r>
          </a:p>
          <a:p>
            <a:pPr lvl="1"/>
            <a:r>
              <a:rPr lang="en-US" altLang="ko-KR" dirty="0" smtClean="0"/>
              <a:t>Median OS </a:t>
            </a:r>
          </a:p>
          <a:p>
            <a:pPr lvl="2"/>
            <a:r>
              <a:rPr lang="en-US" altLang="ko-KR" b="1" dirty="0" err="1" smtClean="0"/>
              <a:t>ipilimumab</a:t>
            </a:r>
            <a:r>
              <a:rPr lang="en-US" altLang="ko-KR" b="1" dirty="0" smtClean="0"/>
              <a:t>–</a:t>
            </a:r>
            <a:r>
              <a:rPr lang="en-US" altLang="ko-KR" b="1" dirty="0" err="1" smtClean="0"/>
              <a:t>dacarbazine</a:t>
            </a:r>
            <a:r>
              <a:rPr lang="en-US" altLang="ko-KR" b="1" dirty="0" smtClean="0"/>
              <a:t> group : </a:t>
            </a:r>
            <a:r>
              <a:rPr lang="en-US" altLang="ko-KR" dirty="0" smtClean="0"/>
              <a:t>11.2 months </a:t>
            </a:r>
          </a:p>
          <a:p>
            <a:pPr lvl="2"/>
            <a:r>
              <a:rPr lang="en-US" altLang="ko-KR" dirty="0" err="1" smtClean="0"/>
              <a:t>dacarbazine</a:t>
            </a:r>
            <a:r>
              <a:rPr lang="en-US" altLang="ko-KR" dirty="0" smtClean="0"/>
              <a:t> group : 9.1 months </a:t>
            </a:r>
          </a:p>
          <a:p>
            <a:pPr lvl="2"/>
            <a:r>
              <a:rPr lang="en-US" altLang="ko-KR" dirty="0" smtClean="0"/>
              <a:t>HR, 0.72 (95% CI, 0.59–0.87)</a:t>
            </a:r>
            <a:endParaRPr lang="ko-KR"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4" y="1121406"/>
            <a:ext cx="8676456" cy="2667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9108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92500" lnSpcReduction="10000"/>
          </a:bodyPr>
          <a:lstStyle/>
          <a:p>
            <a:r>
              <a:rPr lang="en-US" altLang="ko-KR" dirty="0" smtClean="0"/>
              <a:t>Except for 5 patients in the dose-escalation portion of the phase I trial, </a:t>
            </a:r>
            <a:r>
              <a:rPr lang="en-US" altLang="ko-KR" dirty="0" err="1" smtClean="0"/>
              <a:t>vemurafenib</a:t>
            </a:r>
            <a:r>
              <a:rPr lang="en-US" altLang="ko-KR" dirty="0" smtClean="0"/>
              <a:t> had not been studied in patients whose melanomas were negative by the </a:t>
            </a:r>
            <a:r>
              <a:rPr lang="en-US" altLang="ko-KR" dirty="0" err="1" smtClean="0"/>
              <a:t>cobas</a:t>
            </a:r>
            <a:r>
              <a:rPr lang="en-US" altLang="ko-KR" dirty="0" smtClean="0"/>
              <a:t> test for the BRAFV600E mutation. No responses were seen and </a:t>
            </a:r>
            <a:r>
              <a:rPr lang="en-US" altLang="ko-KR" dirty="0" err="1" smtClean="0"/>
              <a:t>vemurafenib</a:t>
            </a:r>
            <a:r>
              <a:rPr lang="en-US" altLang="ko-KR" dirty="0" smtClean="0"/>
              <a:t> was not recommended for use in patients with wild-type (</a:t>
            </a:r>
            <a:r>
              <a:rPr lang="en-US" altLang="ko-KR" dirty="0" err="1" smtClean="0"/>
              <a:t>wt</a:t>
            </a:r>
            <a:r>
              <a:rPr lang="en-US" altLang="ko-KR" dirty="0" smtClean="0"/>
              <a:t>)BRAF or other BRAF mutations. In addition, there are data from xenograft models that RAF inhibitors can activate the RAF–MEK–ERK pathway in </a:t>
            </a:r>
            <a:r>
              <a:rPr lang="en-US" altLang="ko-KR" dirty="0" err="1" smtClean="0"/>
              <a:t>wtBRAF</a:t>
            </a:r>
            <a:r>
              <a:rPr lang="en-US" altLang="ko-KR" dirty="0" smtClean="0"/>
              <a:t> tumors and enhance growth (17).</a:t>
            </a:r>
          </a:p>
        </p:txBody>
      </p:sp>
    </p:spTree>
    <p:extLst>
      <p:ext uri="{BB962C8B-B14F-4D97-AF65-F5344CB8AC3E}">
        <p14:creationId xmlns:p14="http://schemas.microsoft.com/office/powerpoint/2010/main" val="30302684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Discussion</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This application provides an example of the need for sponsors and the FDA to communicate and respond rapidly to important new information. With publication of the unprecedented results from the phase I trial, followed shortly thereafter by preliminary confirmation of activity of </a:t>
            </a:r>
            <a:r>
              <a:rPr lang="en-US" altLang="ko-KR" dirty="0" err="1" smtClean="0"/>
              <a:t>vemurafenib</a:t>
            </a:r>
            <a:r>
              <a:rPr lang="en-US" altLang="ko-KR" dirty="0" smtClean="0"/>
              <a:t> in the phase II trial, it became clear that the assumptions used to design the BRIM-3 trial were overly conservative. The FDA and the sponsor </a:t>
            </a:r>
            <a:r>
              <a:rPr lang="en-US" altLang="ko-KR" b="1" dirty="0" smtClean="0"/>
              <a:t>worked together quickly to amend the rapidly accruing BRIM-3 trial </a:t>
            </a:r>
            <a:r>
              <a:rPr lang="en-US" altLang="ko-KR" dirty="0" smtClean="0"/>
              <a:t>and to open an </a:t>
            </a:r>
            <a:r>
              <a:rPr lang="en-US" altLang="ko-KR" b="1" dirty="0" smtClean="0"/>
              <a:t>expanded access program</a:t>
            </a:r>
            <a:r>
              <a:rPr lang="en-US" altLang="ko-KR" dirty="0" smtClean="0"/>
              <a:t>.</a:t>
            </a:r>
            <a:endParaRPr lang="ko-KR" altLang="en-US" dirty="0"/>
          </a:p>
        </p:txBody>
      </p:sp>
    </p:spTree>
    <p:extLst>
      <p:ext uri="{BB962C8B-B14F-4D97-AF65-F5344CB8AC3E}">
        <p14:creationId xmlns:p14="http://schemas.microsoft.com/office/powerpoint/2010/main" val="23959634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lstStyle/>
          <a:p>
            <a:r>
              <a:rPr lang="ko-KR" altLang="en-US" dirty="0" smtClean="0"/>
              <a:t>감사합니다</a:t>
            </a:r>
            <a:r>
              <a:rPr lang="en-US" altLang="ko-KR" dirty="0" smtClean="0"/>
              <a:t>.</a:t>
            </a:r>
            <a:endParaRPr lang="ko-KR" altLang="en-US" dirty="0"/>
          </a:p>
        </p:txBody>
      </p:sp>
      <p:sp>
        <p:nvSpPr>
          <p:cNvPr id="3" name="부제목 2"/>
          <p:cNvSpPr>
            <a:spLocks noGrp="1"/>
          </p:cNvSpPr>
          <p:nvPr>
            <p:ph type="subTitle" idx="1"/>
          </p:nvPr>
        </p:nvSpPr>
        <p:spPr>
          <a:xfrm>
            <a:off x="1143000" y="3602038"/>
            <a:ext cx="6858000" cy="1655762"/>
          </a:xfrm>
        </p:spPr>
        <p:txBody>
          <a:bodyPr/>
          <a:lstStyle/>
          <a:p>
            <a:r>
              <a:rPr lang="en-US" altLang="ko-KR" dirty="0" smtClean="0"/>
              <a:t>Thank you for your attention.</a:t>
            </a:r>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52</a:t>
            </a:fld>
            <a:endParaRPr lang="en-US"/>
          </a:p>
        </p:txBody>
      </p:sp>
    </p:spTree>
    <p:extLst>
      <p:ext uri="{BB962C8B-B14F-4D97-AF65-F5344CB8AC3E}">
        <p14:creationId xmlns:p14="http://schemas.microsoft.com/office/powerpoint/2010/main" val="884741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FDA, CDER, </a:t>
            </a:r>
            <a:r>
              <a:rPr lang="en-US" altLang="ko-KR" dirty="0" err="1" smtClean="0"/>
              <a:t>202429Orig1s000</a:t>
            </a:r>
            <a:endParaRPr lang="en-US" altLang="ko-KR" dirty="0" smtClean="0"/>
          </a:p>
          <a:p>
            <a:pPr lvl="1"/>
            <a:r>
              <a:rPr lang="en-US" altLang="ko-KR" dirty="0" smtClean="0"/>
              <a:t>Medical Reviews </a:t>
            </a:r>
            <a:r>
              <a:rPr lang="en-US" altLang="ko-KR" dirty="0" smtClean="0">
                <a:hlinkClick r:id="rId2"/>
              </a:rPr>
              <a:t>https://</a:t>
            </a:r>
            <a:r>
              <a:rPr lang="en-US" altLang="ko-KR" dirty="0" err="1" smtClean="0">
                <a:hlinkClick r:id="rId2"/>
              </a:rPr>
              <a:t>www.accessdata.fda.gov</a:t>
            </a:r>
            <a:r>
              <a:rPr lang="en-US" altLang="ko-KR" dirty="0" smtClean="0">
                <a:hlinkClick r:id="rId2"/>
              </a:rPr>
              <a:t>/</a:t>
            </a:r>
            <a:r>
              <a:rPr lang="en-US" altLang="ko-KR" dirty="0" err="1" smtClean="0">
                <a:hlinkClick r:id="rId2"/>
              </a:rPr>
              <a:t>drugsatfda_docs</a:t>
            </a:r>
            <a:r>
              <a:rPr lang="en-US" altLang="ko-KR" dirty="0" smtClean="0">
                <a:hlinkClick r:id="rId2"/>
              </a:rPr>
              <a:t>/</a:t>
            </a:r>
            <a:r>
              <a:rPr lang="en-US" altLang="ko-KR" dirty="0" err="1" smtClean="0">
                <a:hlinkClick r:id="rId2"/>
              </a:rPr>
              <a:t>nda</a:t>
            </a:r>
            <a:r>
              <a:rPr lang="en-US" altLang="ko-KR" dirty="0" smtClean="0">
                <a:hlinkClick r:id="rId2"/>
              </a:rPr>
              <a:t>/2011/</a:t>
            </a:r>
            <a:r>
              <a:rPr lang="en-US" altLang="ko-KR" dirty="0" err="1" smtClean="0">
                <a:hlinkClick r:id="rId2"/>
              </a:rPr>
              <a:t>202429Orig1s000MedR.pdf</a:t>
            </a:r>
            <a:r>
              <a:rPr lang="en-US" altLang="ko-KR" dirty="0" smtClean="0"/>
              <a:t> </a:t>
            </a:r>
          </a:p>
          <a:p>
            <a:pPr lvl="1"/>
            <a:r>
              <a:rPr lang="en-US" altLang="ko-KR" dirty="0" smtClean="0"/>
              <a:t>Approval </a:t>
            </a:r>
            <a:r>
              <a:rPr lang="en-US" altLang="ko-KR" dirty="0"/>
              <a:t>Package </a:t>
            </a:r>
            <a:r>
              <a:rPr lang="en-US" altLang="ko-KR" dirty="0" err="1" smtClean="0"/>
              <a:t>202429Orig1s000</a:t>
            </a:r>
            <a:r>
              <a:rPr lang="en-US" altLang="ko-KR" dirty="0" smtClean="0"/>
              <a:t> </a:t>
            </a:r>
            <a:r>
              <a:rPr lang="en-US" altLang="ko-KR" dirty="0">
                <a:hlinkClick r:id="rId3"/>
              </a:rPr>
              <a:t>https://</a:t>
            </a:r>
            <a:r>
              <a:rPr lang="en-US" altLang="ko-KR" dirty="0" err="1">
                <a:hlinkClick r:id="rId3"/>
              </a:rPr>
              <a:t>www.accessdata.fda.gov</a:t>
            </a:r>
            <a:r>
              <a:rPr lang="en-US" altLang="ko-KR" dirty="0">
                <a:hlinkClick r:id="rId3"/>
              </a:rPr>
              <a:t>/</a:t>
            </a:r>
            <a:r>
              <a:rPr lang="en-US" altLang="ko-KR" dirty="0" err="1">
                <a:hlinkClick r:id="rId3"/>
              </a:rPr>
              <a:t>drugsatfda_docs</a:t>
            </a:r>
            <a:r>
              <a:rPr lang="en-US" altLang="ko-KR" dirty="0">
                <a:hlinkClick r:id="rId3"/>
              </a:rPr>
              <a:t>/</a:t>
            </a:r>
            <a:r>
              <a:rPr lang="en-US" altLang="ko-KR" dirty="0" err="1">
                <a:hlinkClick r:id="rId3"/>
              </a:rPr>
              <a:t>nda</a:t>
            </a:r>
            <a:r>
              <a:rPr lang="en-US" altLang="ko-KR" dirty="0">
                <a:hlinkClick r:id="rId3"/>
              </a:rPr>
              <a:t>/2011/</a:t>
            </a:r>
            <a:r>
              <a:rPr lang="en-US" altLang="ko-KR" dirty="0" err="1">
                <a:hlinkClick r:id="rId3"/>
              </a:rPr>
              <a:t>202429Orig1s000Approv.pdf</a:t>
            </a:r>
            <a:r>
              <a:rPr lang="en-US" altLang="ko-KR" dirty="0"/>
              <a:t> </a:t>
            </a:r>
            <a:endParaRPr lang="en-US" altLang="ko-KR" dirty="0" smtClean="0"/>
          </a:p>
          <a:p>
            <a:pPr lvl="1"/>
            <a:r>
              <a:rPr lang="en-US" altLang="ko-KR" dirty="0" smtClean="0"/>
              <a:t>Clinical Pharmacology </a:t>
            </a:r>
            <a:r>
              <a:rPr lang="en-US" altLang="ko-KR" dirty="0" smtClean="0">
                <a:hlinkClick r:id="rId4"/>
              </a:rPr>
              <a:t>https</a:t>
            </a:r>
            <a:r>
              <a:rPr lang="en-US" altLang="ko-KR" dirty="0">
                <a:hlinkClick r:id="rId4"/>
              </a:rPr>
              <a:t>://</a:t>
            </a:r>
            <a:r>
              <a:rPr lang="en-US" altLang="ko-KR" dirty="0" err="1" smtClean="0">
                <a:hlinkClick r:id="rId4"/>
              </a:rPr>
              <a:t>www.accessdata.fda.gov</a:t>
            </a:r>
            <a:r>
              <a:rPr lang="en-US" altLang="ko-KR" dirty="0" smtClean="0">
                <a:hlinkClick r:id="rId4"/>
              </a:rPr>
              <a:t>/</a:t>
            </a:r>
            <a:r>
              <a:rPr lang="en-US" altLang="ko-KR" dirty="0" err="1" smtClean="0">
                <a:hlinkClick r:id="rId4"/>
              </a:rPr>
              <a:t>drugsatfda_docs</a:t>
            </a:r>
            <a:r>
              <a:rPr lang="en-US" altLang="ko-KR" dirty="0" smtClean="0">
                <a:hlinkClick r:id="rId4"/>
              </a:rPr>
              <a:t>/</a:t>
            </a:r>
            <a:r>
              <a:rPr lang="en-US" altLang="ko-KR" dirty="0" err="1" smtClean="0">
                <a:hlinkClick r:id="rId4"/>
              </a:rPr>
              <a:t>nda</a:t>
            </a:r>
            <a:r>
              <a:rPr lang="en-US" altLang="ko-KR" dirty="0" smtClean="0">
                <a:hlinkClick r:id="rId4"/>
              </a:rPr>
              <a:t>/2011/</a:t>
            </a:r>
            <a:r>
              <a:rPr lang="en-US" altLang="ko-KR" dirty="0" err="1" smtClean="0">
                <a:hlinkClick r:id="rId4"/>
              </a:rPr>
              <a:t>202429Orig1s000ClinPharmR.pdf</a:t>
            </a:r>
            <a:r>
              <a:rPr lang="en-US" altLang="ko-KR" dirty="0" smtClean="0"/>
              <a:t> </a:t>
            </a:r>
          </a:p>
          <a:p>
            <a:pPr lvl="1"/>
            <a:r>
              <a:rPr lang="en-US" altLang="ko-KR" dirty="0" smtClean="0"/>
              <a:t>Pharmacology </a:t>
            </a:r>
            <a:r>
              <a:rPr lang="en-US" altLang="ko-KR" dirty="0" smtClean="0">
                <a:hlinkClick r:id="rId5"/>
              </a:rPr>
              <a:t>https</a:t>
            </a:r>
            <a:r>
              <a:rPr lang="en-US" altLang="ko-KR" dirty="0">
                <a:hlinkClick r:id="rId5"/>
              </a:rPr>
              <a:t>://</a:t>
            </a:r>
            <a:r>
              <a:rPr lang="en-US" altLang="ko-KR" dirty="0" err="1" smtClean="0">
                <a:hlinkClick r:id="rId5"/>
              </a:rPr>
              <a:t>www.accessdata.fda.gov</a:t>
            </a:r>
            <a:r>
              <a:rPr lang="en-US" altLang="ko-KR" dirty="0" smtClean="0">
                <a:hlinkClick r:id="rId5"/>
              </a:rPr>
              <a:t>/</a:t>
            </a:r>
            <a:r>
              <a:rPr lang="en-US" altLang="ko-KR" dirty="0" err="1" smtClean="0">
                <a:hlinkClick r:id="rId5"/>
              </a:rPr>
              <a:t>drugsatfda_docs</a:t>
            </a:r>
            <a:r>
              <a:rPr lang="en-US" altLang="ko-KR" dirty="0" smtClean="0">
                <a:hlinkClick r:id="rId5"/>
              </a:rPr>
              <a:t>/</a:t>
            </a:r>
            <a:r>
              <a:rPr lang="en-US" altLang="ko-KR" dirty="0" err="1" smtClean="0">
                <a:hlinkClick r:id="rId5"/>
              </a:rPr>
              <a:t>nda</a:t>
            </a:r>
            <a:r>
              <a:rPr lang="en-US" altLang="ko-KR" dirty="0" smtClean="0">
                <a:hlinkClick r:id="rId5"/>
              </a:rPr>
              <a:t>/2011/</a:t>
            </a:r>
            <a:r>
              <a:rPr lang="en-US" altLang="ko-KR" dirty="0" err="1" smtClean="0">
                <a:hlinkClick r:id="rId5"/>
              </a:rPr>
              <a:t>202429Orig1s000PharmR.pdf</a:t>
            </a:r>
            <a:r>
              <a:rPr lang="en-US" altLang="ko-KR" dirty="0" smtClean="0"/>
              <a:t> </a:t>
            </a:r>
            <a:endParaRPr lang="en-US" altLang="ko-KR" dirty="0" smtClean="0"/>
          </a:p>
          <a:p>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53</a:t>
            </a:fld>
            <a:endParaRPr lang="en-US"/>
          </a:p>
        </p:txBody>
      </p:sp>
    </p:spTree>
    <p:extLst>
      <p:ext uri="{BB962C8B-B14F-4D97-AF65-F5344CB8AC3E}">
        <p14:creationId xmlns:p14="http://schemas.microsoft.com/office/powerpoint/2010/main" val="14459282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25000" lnSpcReduction="20000"/>
          </a:bodyPr>
          <a:lstStyle/>
          <a:p>
            <a:r>
              <a:rPr lang="en-US" altLang="ko-KR" dirty="0" smtClean="0">
                <a:hlinkClick r:id="rId2"/>
              </a:rPr>
              <a:t>https://</a:t>
            </a:r>
            <a:r>
              <a:rPr lang="en-US" altLang="ko-KR" dirty="0" err="1" smtClean="0">
                <a:hlinkClick r:id="rId2"/>
              </a:rPr>
              <a:t>www.cancer.gov</a:t>
            </a:r>
            <a:r>
              <a:rPr lang="en-US" altLang="ko-KR" dirty="0" smtClean="0">
                <a:hlinkClick r:id="rId2"/>
              </a:rPr>
              <a:t>/about-cancer/treatment/drugs/</a:t>
            </a:r>
            <a:r>
              <a:rPr lang="en-US" altLang="ko-KR" dirty="0" err="1" smtClean="0">
                <a:hlinkClick r:id="rId2"/>
              </a:rPr>
              <a:t>fda-vemurafenib</a:t>
            </a:r>
            <a:r>
              <a:rPr lang="en-US" altLang="ko-KR" dirty="0" smtClean="0"/>
              <a:t> </a:t>
            </a:r>
          </a:p>
          <a:p>
            <a:r>
              <a:rPr lang="en-US" altLang="ko-KR" dirty="0" smtClean="0"/>
              <a:t>FDA Approval for </a:t>
            </a:r>
            <a:r>
              <a:rPr lang="en-US" altLang="ko-KR" dirty="0" err="1" smtClean="0"/>
              <a:t>Vemurafenib</a:t>
            </a:r>
            <a:endParaRPr lang="en-US" altLang="ko-KR" dirty="0" smtClean="0"/>
          </a:p>
          <a:p>
            <a:r>
              <a:rPr lang="en-US" altLang="ko-KR" dirty="0" smtClean="0"/>
              <a:t>Brand name: </a:t>
            </a:r>
            <a:r>
              <a:rPr lang="en-US" altLang="ko-KR" dirty="0" err="1" smtClean="0"/>
              <a:t>Zelboraf</a:t>
            </a:r>
            <a:endParaRPr lang="en-US" altLang="ko-KR" dirty="0" smtClean="0"/>
          </a:p>
          <a:p>
            <a:endParaRPr lang="en-US" altLang="ko-KR" dirty="0" smtClean="0"/>
          </a:p>
          <a:p>
            <a:r>
              <a:rPr lang="en-US" altLang="ko-KR" dirty="0" smtClean="0"/>
              <a:t>Approved to treat late-stage or </a:t>
            </a:r>
            <a:r>
              <a:rPr lang="en-US" altLang="ko-KR" dirty="0" err="1" smtClean="0"/>
              <a:t>unresectable</a:t>
            </a:r>
            <a:r>
              <a:rPr lang="en-US" altLang="ko-KR" dirty="0" smtClean="0"/>
              <a:t> melanoma.</a:t>
            </a:r>
          </a:p>
          <a:p>
            <a:r>
              <a:rPr lang="en-US" altLang="ko-KR" dirty="0" smtClean="0"/>
              <a:t>Full prescribing information is available, including clinical trial information, safety, dosing, drug-drug interactions and contraindications.</a:t>
            </a:r>
          </a:p>
          <a:p>
            <a:endParaRPr lang="en-US" altLang="ko-KR" dirty="0" smtClean="0"/>
          </a:p>
          <a:p>
            <a:r>
              <a:rPr lang="en-US" altLang="ko-KR" dirty="0" smtClean="0"/>
              <a:t>On August 17, 2011, the Food and Drug Administration (FDA) approved </a:t>
            </a:r>
            <a:r>
              <a:rPr lang="en-US" altLang="ko-KR" dirty="0" err="1" smtClean="0"/>
              <a:t>vemurafenib</a:t>
            </a:r>
            <a:r>
              <a:rPr lang="en-US" altLang="ko-KR" dirty="0" smtClean="0"/>
              <a:t> tablets (ZELBORAF, made  by Hoffmann-La Roche Inc.) for the treatment of patients with </a:t>
            </a:r>
            <a:r>
              <a:rPr lang="en-US" altLang="ko-KR" dirty="0" err="1" smtClean="0"/>
              <a:t>unresectable</a:t>
            </a:r>
            <a:r>
              <a:rPr lang="en-US" altLang="ko-KR" dirty="0" smtClean="0"/>
              <a:t> or metastatic melanoma with the BRAFV600E mutation as detected by an FDA-approved test.   </a:t>
            </a:r>
          </a:p>
          <a:p>
            <a:endParaRPr lang="en-US" altLang="ko-KR" dirty="0" smtClean="0"/>
          </a:p>
          <a:p>
            <a:r>
              <a:rPr lang="en-US" altLang="ko-KR" dirty="0" smtClean="0"/>
              <a:t>The approval was based primarily on an international randomized open-label trial in patients with previously untreated metastatic or </a:t>
            </a:r>
            <a:r>
              <a:rPr lang="en-US" altLang="ko-KR" dirty="0" err="1" smtClean="0"/>
              <a:t>unresectable</a:t>
            </a:r>
            <a:r>
              <a:rPr lang="en-US" altLang="ko-KR" dirty="0" smtClean="0"/>
              <a:t> melanoma with the BRAFV600E mutation as detected by the </a:t>
            </a:r>
            <a:r>
              <a:rPr lang="en-US" altLang="ko-KR" dirty="0" err="1" smtClean="0"/>
              <a:t>cobas</a:t>
            </a:r>
            <a:r>
              <a:rPr lang="en-US" altLang="ko-KR" dirty="0" smtClean="0"/>
              <a:t> 4800 BRAF </a:t>
            </a:r>
            <a:r>
              <a:rPr lang="en-US" altLang="ko-KR" dirty="0" err="1" smtClean="0"/>
              <a:t>V600</a:t>
            </a:r>
            <a:r>
              <a:rPr lang="en-US" altLang="ko-KR" dirty="0" smtClean="0"/>
              <a:t> Mutation Test (made by Roche Molecular Systems, Inc.). This companion diagnostic test was approved by the FDA concurrently with </a:t>
            </a:r>
            <a:r>
              <a:rPr lang="en-US" altLang="ko-KR" dirty="0" err="1" smtClean="0"/>
              <a:t>vemurafenib’s</a:t>
            </a:r>
            <a:r>
              <a:rPr lang="en-US" altLang="ko-KR" dirty="0" smtClean="0"/>
              <a:t> approval.</a:t>
            </a:r>
          </a:p>
          <a:p>
            <a:endParaRPr lang="en-US" altLang="ko-KR" dirty="0" smtClean="0"/>
          </a:p>
          <a:p>
            <a:r>
              <a:rPr lang="en-US" altLang="ko-KR" dirty="0" smtClean="0"/>
              <a:t>The trial enrolled 675 patients; 337 patients were randomly assigned to </a:t>
            </a:r>
            <a:r>
              <a:rPr lang="en-US" altLang="ko-KR" dirty="0" err="1" smtClean="0"/>
              <a:t>vemurafenib</a:t>
            </a:r>
            <a:r>
              <a:rPr lang="en-US" altLang="ko-KR" dirty="0" smtClean="0"/>
              <a:t>, 960 mg orally twice daily, and 338 were randomly assigned to </a:t>
            </a:r>
            <a:r>
              <a:rPr lang="en-US" altLang="ko-KR" dirty="0" err="1" smtClean="0"/>
              <a:t>dacarbazine</a:t>
            </a:r>
            <a:r>
              <a:rPr lang="en-US" altLang="ko-KR" dirty="0" smtClean="0"/>
              <a:t>, 1000 mg/</a:t>
            </a:r>
            <a:r>
              <a:rPr lang="en-US" altLang="ko-KR" dirty="0" err="1" smtClean="0"/>
              <a:t>m2</a:t>
            </a:r>
            <a:r>
              <a:rPr lang="en-US" altLang="ko-KR" dirty="0" smtClean="0"/>
              <a:t> intravenously, every three weeks. Treatment continued until disease progression, unacceptable toxicity, and/or consent withdrawal.  All patients had an ECOG performance status of 0 or 1, and 95 percent of patients had metastatic disease. The major efficacy outcome measures of the trial were overall survival (OS) and investigator-assessed progression-free survival (PFS). Other outcome measures included confirmed investigator-assessed best overall response rate.</a:t>
            </a:r>
          </a:p>
          <a:p>
            <a:endParaRPr lang="en-US" altLang="ko-KR" dirty="0" smtClean="0"/>
          </a:p>
          <a:p>
            <a:r>
              <a:rPr lang="en-US" altLang="ko-KR" dirty="0" smtClean="0"/>
              <a:t>The median follow-up at the time of the overall survival analysis was 6.2 months for patients treated with </a:t>
            </a:r>
            <a:r>
              <a:rPr lang="en-US" altLang="ko-KR" dirty="0" err="1" smtClean="0"/>
              <a:t>vemurafenib</a:t>
            </a:r>
            <a:r>
              <a:rPr lang="en-US" altLang="ko-KR" dirty="0" smtClean="0"/>
              <a:t> and 4.5 months for patients treated with </a:t>
            </a:r>
            <a:r>
              <a:rPr lang="en-US" altLang="ko-KR" dirty="0" err="1" smtClean="0"/>
              <a:t>dacarbazine</a:t>
            </a:r>
            <a:r>
              <a:rPr lang="en-US" altLang="ko-KR" dirty="0" smtClean="0"/>
              <a:t>. Overall survival was significantly improved in patients receiving </a:t>
            </a:r>
            <a:r>
              <a:rPr lang="en-US" altLang="ko-KR" dirty="0" err="1" smtClean="0"/>
              <a:t>vemurafenib</a:t>
            </a:r>
            <a:r>
              <a:rPr lang="en-US" altLang="ko-KR" dirty="0" smtClean="0"/>
              <a:t> compared with those receiving </a:t>
            </a:r>
            <a:r>
              <a:rPr lang="en-US" altLang="ko-KR" dirty="0" err="1" smtClean="0"/>
              <a:t>dacarbazine</a:t>
            </a:r>
            <a:r>
              <a:rPr lang="en-US" altLang="ko-KR" dirty="0" smtClean="0"/>
              <a:t> (HR=0.44; 95 percent CI: 0.33, 0.59; p&lt; 0.0001, log-rank test).  The median survival of patients receiving </a:t>
            </a:r>
            <a:r>
              <a:rPr lang="en-US" altLang="ko-KR" dirty="0" err="1" smtClean="0"/>
              <a:t>vemurafenib</a:t>
            </a:r>
            <a:r>
              <a:rPr lang="en-US" altLang="ko-KR" dirty="0" smtClean="0"/>
              <a:t> had not been reached (95 percent CI: 9.6 months, not reached) and was 7.9 months (95 percent CI: 7.3, 9.6) for those receiving </a:t>
            </a:r>
            <a:r>
              <a:rPr lang="en-US" altLang="ko-KR" dirty="0" err="1" smtClean="0"/>
              <a:t>dacarbazine</a:t>
            </a:r>
            <a:r>
              <a:rPr lang="en-US" altLang="ko-KR" dirty="0" smtClean="0"/>
              <a:t>.</a:t>
            </a:r>
          </a:p>
          <a:p>
            <a:endParaRPr lang="en-US" altLang="ko-KR" dirty="0" smtClean="0"/>
          </a:p>
          <a:p>
            <a:r>
              <a:rPr lang="en-US" altLang="ko-KR" dirty="0" smtClean="0"/>
              <a:t>Progression-free survival (PFS) was also significantly improved in patients receiving </a:t>
            </a:r>
            <a:r>
              <a:rPr lang="en-US" altLang="ko-KR" dirty="0" err="1" smtClean="0"/>
              <a:t>vemurafenib</a:t>
            </a:r>
            <a:r>
              <a:rPr lang="en-US" altLang="ko-KR" dirty="0" smtClean="0"/>
              <a:t> (HR=0.26; 95 percent CI: 0.20, 0.33; p&lt;0.0001, log-rank test). The median PFS was 5.3 months (95 percent CI: 4.9, 6.6) for patients receiving </a:t>
            </a:r>
            <a:r>
              <a:rPr lang="en-US" altLang="ko-KR" dirty="0" err="1" smtClean="0"/>
              <a:t>vemurafenib</a:t>
            </a:r>
            <a:r>
              <a:rPr lang="en-US" altLang="ko-KR" dirty="0" smtClean="0"/>
              <a:t> and 1.6 months for patients receiving </a:t>
            </a:r>
            <a:r>
              <a:rPr lang="en-US" altLang="ko-KR" dirty="0" err="1" smtClean="0"/>
              <a:t>dacarbazine</a:t>
            </a:r>
            <a:r>
              <a:rPr lang="en-US" altLang="ko-KR" dirty="0" smtClean="0"/>
              <a:t> (95 percent CI: 1.6, 1.7). Overall response rate (complete plus partial response rates) was 48.4 percent for patients receiving </a:t>
            </a:r>
            <a:r>
              <a:rPr lang="en-US" altLang="ko-KR" dirty="0" err="1" smtClean="0"/>
              <a:t>vemurafenib</a:t>
            </a:r>
            <a:r>
              <a:rPr lang="en-US" altLang="ko-KR" dirty="0" smtClean="0"/>
              <a:t> (95 percent CI: 41.6 percent, 55.2 percent) and 5.5 percent (95 percent CI: 2.8 percent, 9.3 percent) for patients receiving </a:t>
            </a:r>
            <a:r>
              <a:rPr lang="en-US" altLang="ko-KR" dirty="0" err="1" smtClean="0"/>
              <a:t>dacarbazine</a:t>
            </a:r>
            <a:r>
              <a:rPr lang="en-US" altLang="ko-KR" dirty="0" smtClean="0"/>
              <a:t>.</a:t>
            </a:r>
          </a:p>
          <a:p>
            <a:endParaRPr lang="en-US" altLang="ko-KR" dirty="0" smtClean="0"/>
          </a:p>
          <a:p>
            <a:r>
              <a:rPr lang="en-US" altLang="ko-KR" dirty="0" err="1" smtClean="0"/>
              <a:t>Vemurafenib</a:t>
            </a:r>
            <a:r>
              <a:rPr lang="en-US" altLang="ko-KR" dirty="0" smtClean="0"/>
              <a:t> was also evaluated in a single-arm multicenter trial that enrolled 132 patients with BRAFV600E mutation-positive metastatic melanoma who had received at least one prior systemic therapy. An independent review of treatment responses demonstrated a confirmed best overall response rate of 52 percent (95 percent CI: 43 percent, 61 percent), with a median response duration of 6.5 months (95 percent CI: 5.6, not reached).</a:t>
            </a:r>
          </a:p>
          <a:p>
            <a:endParaRPr lang="en-US" altLang="ko-KR" dirty="0" smtClean="0"/>
          </a:p>
          <a:p>
            <a:r>
              <a:rPr lang="en-US" altLang="ko-KR" dirty="0" smtClean="0"/>
              <a:t>The most common adverse reactions (at least 30 percent) in patients treated with </a:t>
            </a:r>
            <a:r>
              <a:rPr lang="en-US" altLang="ko-KR" dirty="0" err="1" smtClean="0"/>
              <a:t>vemurafenib</a:t>
            </a:r>
            <a:r>
              <a:rPr lang="en-US" altLang="ko-KR" dirty="0" smtClean="0"/>
              <a:t> were arthralgia, rash, alopecia, fatigue, photosensitivity reaction, and nausea.  Cutaneous squamous cell carcinomas (</a:t>
            </a:r>
            <a:r>
              <a:rPr lang="en-US" altLang="ko-KR" dirty="0" err="1" smtClean="0"/>
              <a:t>cuSCC</a:t>
            </a:r>
            <a:r>
              <a:rPr lang="en-US" altLang="ko-KR" dirty="0" smtClean="0"/>
              <a:t>), including squamous cell carcinomas of the skin and </a:t>
            </a:r>
            <a:r>
              <a:rPr lang="en-US" altLang="ko-KR" dirty="0" err="1" smtClean="0"/>
              <a:t>keratoacanthomas</a:t>
            </a:r>
            <a:r>
              <a:rPr lang="en-US" altLang="ko-KR" dirty="0" smtClean="0"/>
              <a:t>, were detected in approximately 24 percent of patients treated with </a:t>
            </a:r>
            <a:r>
              <a:rPr lang="en-US" altLang="ko-KR" dirty="0" err="1" smtClean="0"/>
              <a:t>vemurafenib</a:t>
            </a:r>
            <a:r>
              <a:rPr lang="en-US" altLang="ko-KR" dirty="0" smtClean="0"/>
              <a:t>.  </a:t>
            </a:r>
            <a:r>
              <a:rPr lang="en-US" altLang="ko-KR" dirty="0" err="1" smtClean="0"/>
              <a:t>CuSCCs</a:t>
            </a:r>
            <a:r>
              <a:rPr lang="en-US" altLang="ko-KR" dirty="0" smtClean="0"/>
              <a:t> were managed with excision in clinical trials, and patients were able to continue treatment without dose adjustment. Other adverse and sometimes severe reactions reported in patients treated with </a:t>
            </a:r>
            <a:r>
              <a:rPr lang="en-US" altLang="ko-KR" dirty="0" err="1" smtClean="0"/>
              <a:t>vemurafenib</a:t>
            </a:r>
            <a:r>
              <a:rPr lang="en-US" altLang="ko-KR" dirty="0" smtClean="0"/>
              <a:t> included hypersensitivity, Stevens-Johnson syndrome, toxic epidermal necrolysis, uveitis, QT prolongation, and liver enzyme laboratory abnormalities.</a:t>
            </a:r>
          </a:p>
          <a:p>
            <a:endParaRPr lang="en-US" altLang="ko-KR" dirty="0" smtClean="0"/>
          </a:p>
          <a:p>
            <a:r>
              <a:rPr lang="en-US" altLang="ko-KR" dirty="0" smtClean="0"/>
              <a:t>The recommended dose of </a:t>
            </a:r>
            <a:r>
              <a:rPr lang="en-US" altLang="ko-KR" dirty="0" err="1" smtClean="0"/>
              <a:t>vemurafenib</a:t>
            </a:r>
            <a:r>
              <a:rPr lang="en-US" altLang="ko-KR" dirty="0" smtClean="0"/>
              <a:t> is 960 mg, orally twice daily administered approximately 12 hours apart, with or without a meal.</a:t>
            </a:r>
          </a:p>
          <a:p>
            <a:endParaRPr lang="en-US" altLang="ko-KR" dirty="0" smtClean="0"/>
          </a:p>
          <a:p>
            <a:r>
              <a:rPr lang="en-US" altLang="ko-KR" dirty="0" smtClean="0"/>
              <a:t>Confirmation of BRAFV600E mutation-positive melanoma using an FDA-approved test is required before treatment with </a:t>
            </a:r>
            <a:r>
              <a:rPr lang="en-US" altLang="ko-KR" dirty="0" err="1" smtClean="0"/>
              <a:t>vemurafenib</a:t>
            </a:r>
            <a:r>
              <a:rPr lang="en-US" altLang="ko-KR" dirty="0" smtClean="0"/>
              <a:t>. </a:t>
            </a:r>
            <a:r>
              <a:rPr lang="en-US" altLang="ko-KR" dirty="0" err="1" smtClean="0"/>
              <a:t>Vemurafenib</a:t>
            </a:r>
            <a:r>
              <a:rPr lang="en-US" altLang="ko-KR" dirty="0" smtClean="0"/>
              <a:t> is not recommended for use in patients with wild-type BRAF melanoma.  The approval also contains a Medication Guide to inform health care professionals and patients of </a:t>
            </a:r>
            <a:r>
              <a:rPr lang="en-US" altLang="ko-KR" dirty="0" err="1" smtClean="0"/>
              <a:t>vemurafenib’s</a:t>
            </a:r>
            <a:r>
              <a:rPr lang="en-US" altLang="ko-KR" dirty="0" smtClean="0"/>
              <a:t> potential risks.</a:t>
            </a:r>
            <a:endParaRPr lang="ko-KR" altLang="en-US" dirty="0"/>
          </a:p>
        </p:txBody>
      </p:sp>
    </p:spTree>
    <p:extLst>
      <p:ext uri="{BB962C8B-B14F-4D97-AF65-F5344CB8AC3E}">
        <p14:creationId xmlns:p14="http://schemas.microsoft.com/office/powerpoint/2010/main" val="17704193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graphicFrame>
        <p:nvGraphicFramePr>
          <p:cNvPr id="5" name="내용 개체 틀 4"/>
          <p:cNvGraphicFramePr>
            <a:graphicFrameLocks noGrp="1"/>
          </p:cNvGraphicFramePr>
          <p:nvPr>
            <p:ph idx="1"/>
          </p:nvPr>
        </p:nvGraphicFramePr>
        <p:xfrm>
          <a:off x="457200" y="3684456"/>
          <a:ext cx="8229600" cy="930538"/>
        </p:xfrm>
        <a:graphic>
          <a:graphicData uri="http://schemas.openxmlformats.org/drawingml/2006/table">
            <a:tbl>
              <a:tblPr/>
              <a:tblGrid>
                <a:gridCol w="8229600"/>
              </a:tblGrid>
              <a:tr h="923377">
                <a:tc>
                  <a:txBody>
                    <a:bodyPr/>
                    <a:lstStyle/>
                    <a:p>
                      <a:pPr fontAlgn="t"/>
                      <a:r>
                        <a:rPr lang="en-US" sz="1100" u="none" strike="noStrike" dirty="0">
                          <a:solidFill>
                            <a:srgbClr val="005F9F"/>
                          </a:solidFill>
                          <a:effectLst/>
                          <a:hlinkClick r:id="rId2" tooltip="Links to Label"/>
                        </a:rPr>
                        <a:t/>
                      </a:r>
                      <a:br>
                        <a:rPr lang="en-US" sz="1100" u="none" strike="noStrike" dirty="0">
                          <a:solidFill>
                            <a:srgbClr val="005F9F"/>
                          </a:solidFill>
                          <a:effectLst/>
                          <a:hlinkClick r:id="rId2" tooltip="Links to Label"/>
                        </a:rPr>
                      </a:br>
                      <a:r>
                        <a:rPr lang="en-US" sz="1100" u="none" strike="noStrike" dirty="0">
                          <a:solidFill>
                            <a:srgbClr val="005F9F"/>
                          </a:solidFill>
                          <a:effectLst/>
                          <a:hlinkClick r:id="rId2" tooltip="Links to Label"/>
                        </a:rPr>
                        <a:t>Label (PDF)</a:t>
                      </a:r>
                      <a:r>
                        <a:rPr lang="en-US" sz="1100" dirty="0">
                          <a:effectLst/>
                        </a:rPr>
                        <a:t> </a:t>
                      </a:r>
                      <a:br>
                        <a:rPr lang="en-US" sz="1100" dirty="0">
                          <a:effectLst/>
                        </a:rPr>
                      </a:br>
                      <a:r>
                        <a:rPr lang="en-US" sz="1100" u="none" strike="noStrike" dirty="0">
                          <a:solidFill>
                            <a:srgbClr val="005F9F"/>
                          </a:solidFill>
                          <a:effectLst/>
                          <a:hlinkClick r:id="rId3" tooltip="Links to Letter"/>
                        </a:rPr>
                        <a:t>Letter (PDF)</a:t>
                      </a:r>
                      <a:r>
                        <a:rPr lang="en-US" sz="1100" dirty="0">
                          <a:effectLst/>
                        </a:rPr>
                        <a:t> </a:t>
                      </a:r>
                      <a:br>
                        <a:rPr lang="en-US" sz="1100" dirty="0">
                          <a:effectLst/>
                        </a:rPr>
                      </a:br>
                      <a:r>
                        <a:rPr lang="en-US" sz="1100" u="none" strike="noStrike" dirty="0">
                          <a:solidFill>
                            <a:srgbClr val="005F9F"/>
                          </a:solidFill>
                          <a:effectLst/>
                          <a:hlinkClick r:id="rId4" tooltip="Links to Review"/>
                        </a:rPr>
                        <a:t>Review</a:t>
                      </a:r>
                      <a:r>
                        <a:rPr lang="en-US" sz="1100" dirty="0">
                          <a:effectLst/>
                        </a:rPr>
                        <a:t> </a:t>
                      </a:r>
                      <a:br>
                        <a:rPr lang="en-US" sz="1100" dirty="0">
                          <a:effectLst/>
                        </a:rPr>
                      </a:br>
                      <a:r>
                        <a:rPr lang="en-US" sz="1100" u="none" strike="noStrike" dirty="0">
                          <a:solidFill>
                            <a:srgbClr val="005F9F"/>
                          </a:solidFill>
                          <a:effectLst/>
                          <a:hlinkClick r:id="rId5" tooltip="Links to Summary Review"/>
                        </a:rPr>
                        <a:t>Summary Review (PDF)</a:t>
                      </a:r>
                      <a:r>
                        <a:rPr lang="en-US" sz="1100" dirty="0">
                          <a:effectLst/>
                        </a:rPr>
                        <a:t> </a:t>
                      </a:r>
                    </a:p>
                  </a:txBody>
                  <a:tcPr marL="57711" marR="57711" marT="46169" marB="461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343890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hlinkClick r:id="rId2" tooltip="Links to Label"/>
              </a:rPr>
              <a:t>Approval Label </a:t>
            </a:r>
            <a:r>
              <a:rPr lang="en-US" altLang="ko-KR" dirty="0">
                <a:hlinkClick r:id="rId2" tooltip="Links to Label"/>
              </a:rPr>
              <a:t>(PDF)</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3" tooltip="Links to Letter"/>
              </a:rPr>
              <a:t>Letter </a:t>
            </a:r>
            <a:r>
              <a:rPr lang="en-US" altLang="ko-KR" dirty="0">
                <a:hlinkClick r:id="rId3" tooltip="Links to Letter"/>
              </a:rPr>
              <a:t>(PDF)</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4" tooltip="Links to Review"/>
              </a:rPr>
              <a:t>Review</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5" tooltip="Links to Summary Review"/>
              </a:rPr>
              <a:t>Summary </a:t>
            </a:r>
            <a:r>
              <a:rPr lang="en-US" altLang="ko-KR" dirty="0">
                <a:hlinkClick r:id="rId5" tooltip="Links to Summary Review"/>
              </a:rPr>
              <a:t>Review (PDF)</a:t>
            </a:r>
            <a:r>
              <a:rPr lang="en-US" altLang="ko-KR" dirty="0"/>
              <a:t> </a:t>
            </a:r>
            <a:endParaRPr lang="ko-KR" altLang="en-US" dirty="0"/>
          </a:p>
        </p:txBody>
      </p:sp>
    </p:spTree>
    <p:extLst>
      <p:ext uri="{BB962C8B-B14F-4D97-AF65-F5344CB8AC3E}">
        <p14:creationId xmlns:p14="http://schemas.microsoft.com/office/powerpoint/2010/main" val="4129513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Timeline highlighting key events of the </a:t>
            </a:r>
            <a:r>
              <a:rPr lang="en-US" altLang="ko-KR" dirty="0" smtClean="0"/>
              <a:t>treatment of </a:t>
            </a:r>
            <a:r>
              <a:rPr lang="en-US" altLang="ko-KR" dirty="0" smtClean="0"/>
              <a:t>melanoma </a:t>
            </a:r>
            <a:endParaRPr lang="ko-KR" altLang="en-US" dirty="0"/>
          </a:p>
        </p:txBody>
      </p:sp>
      <p:sp>
        <p:nvSpPr>
          <p:cNvPr id="3" name="내용 개체 틀 2"/>
          <p:cNvSpPr>
            <a:spLocks noGrp="1"/>
          </p:cNvSpPr>
          <p:nvPr>
            <p:ph idx="1"/>
          </p:nvPr>
        </p:nvSpPr>
        <p:spPr/>
        <p:txBody>
          <a:bodyPr/>
          <a:lstStyle/>
          <a:p>
            <a:endParaRPr lang="ko-KR" altLang="en-US"/>
          </a:p>
        </p:txBody>
      </p:sp>
      <p:pic>
        <p:nvPicPr>
          <p:cNvPr id="4098" name="Picture 2" descr="http://www.thelancet.com/cms/attachment/2021742744/2041575981/g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75" y="1755228"/>
            <a:ext cx="8963025" cy="441007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945962" y="6488668"/>
            <a:ext cx="2198038" cy="369332"/>
          </a:xfrm>
          <a:prstGeom prst="rect">
            <a:avLst/>
          </a:prstGeom>
        </p:spPr>
        <p:txBody>
          <a:bodyPr wrap="none">
            <a:spAutoFit/>
          </a:bodyPr>
          <a:lstStyle/>
          <a:p>
            <a:r>
              <a:rPr lang="en-US" altLang="ko-KR" dirty="0" err="1" smtClean="0"/>
              <a:t>Bombeli</a:t>
            </a:r>
            <a:r>
              <a:rPr lang="en-US" altLang="ko-KR" dirty="0" smtClean="0"/>
              <a:t>, Lancet, 2014</a:t>
            </a:r>
            <a:endParaRPr lang="ko-KR" altLang="en-US" dirty="0"/>
          </a:p>
        </p:txBody>
      </p:sp>
      <p:sp>
        <p:nvSpPr>
          <p:cNvPr id="5" name="직사각형 4"/>
          <p:cNvSpPr/>
          <p:nvPr/>
        </p:nvSpPr>
        <p:spPr>
          <a:xfrm>
            <a:off x="7900416" y="2810188"/>
            <a:ext cx="1097280" cy="74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6579185" y="2980669"/>
            <a:ext cx="945143" cy="580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mc:Choice xmlns:p14="http://schemas.microsoft.com/office/powerpoint/2010/main" Requires="p14">
          <p:contentPart p14:bwMode="auto" r:id="rId4">
            <p14:nvContentPartPr>
              <p14:cNvPr id="6" name="잉크 5"/>
              <p14:cNvContentPartPr/>
              <p14:nvPr/>
            </p14:nvContentPartPr>
            <p14:xfrm>
              <a:off x="5956200" y="1889280"/>
              <a:ext cx="648000" cy="22320"/>
            </p14:xfrm>
          </p:contentPart>
        </mc:Choice>
        <mc:Fallback>
          <p:pic>
            <p:nvPicPr>
              <p:cNvPr id="6" name="잉크 5"/>
              <p:cNvPicPr/>
              <p:nvPr/>
            </p:nvPicPr>
            <p:blipFill>
              <a:blip r:embed="rId5"/>
              <a:stretch>
                <a:fillRect/>
              </a:stretch>
            </p:blipFill>
            <p:spPr>
              <a:xfrm>
                <a:off x="5940360" y="1825560"/>
                <a:ext cx="6800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잉크 7"/>
              <p14:cNvContentPartPr/>
              <p14:nvPr/>
            </p14:nvContentPartPr>
            <p14:xfrm>
              <a:off x="5877000" y="2355840"/>
              <a:ext cx="864000" cy="45000"/>
            </p14:xfrm>
          </p:contentPart>
        </mc:Choice>
        <mc:Fallback>
          <p:pic>
            <p:nvPicPr>
              <p:cNvPr id="8" name="잉크 7"/>
              <p:cNvPicPr/>
              <p:nvPr/>
            </p:nvPicPr>
            <p:blipFill>
              <a:blip r:embed="rId7"/>
              <a:stretch>
                <a:fillRect/>
              </a:stretch>
            </p:blipFill>
            <p:spPr>
              <a:xfrm>
                <a:off x="5861160" y="2292480"/>
                <a:ext cx="8956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잉크 8"/>
              <p14:cNvContentPartPr/>
              <p14:nvPr/>
            </p14:nvContentPartPr>
            <p14:xfrm>
              <a:off x="7165800" y="2394000"/>
              <a:ext cx="1311840" cy="28800"/>
            </p14:xfrm>
          </p:contentPart>
        </mc:Choice>
        <mc:Fallback>
          <p:pic>
            <p:nvPicPr>
              <p:cNvPr id="9" name="잉크 8"/>
              <p:cNvPicPr/>
              <p:nvPr/>
            </p:nvPicPr>
            <p:blipFill>
              <a:blip r:embed="rId9"/>
              <a:stretch>
                <a:fillRect/>
              </a:stretch>
            </p:blipFill>
            <p:spPr>
              <a:xfrm>
                <a:off x="7149960" y="2330280"/>
                <a:ext cx="13435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잉크 9"/>
              <p14:cNvContentPartPr/>
              <p14:nvPr/>
            </p14:nvContentPartPr>
            <p14:xfrm>
              <a:off x="7512120" y="5349960"/>
              <a:ext cx="622440" cy="16200"/>
            </p14:xfrm>
          </p:contentPart>
        </mc:Choice>
        <mc:Fallback>
          <p:pic>
            <p:nvPicPr>
              <p:cNvPr id="10" name="잉크 9"/>
              <p:cNvPicPr/>
              <p:nvPr/>
            </p:nvPicPr>
            <p:blipFill>
              <a:blip r:embed="rId11"/>
              <a:stretch>
                <a:fillRect/>
              </a:stretch>
            </p:blipFill>
            <p:spPr>
              <a:xfrm>
                <a:off x="7496280" y="5286240"/>
                <a:ext cx="654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잉크 10"/>
              <p14:cNvContentPartPr/>
              <p14:nvPr/>
            </p14:nvContentPartPr>
            <p14:xfrm>
              <a:off x="8245440" y="5670720"/>
              <a:ext cx="381240" cy="25560"/>
            </p14:xfrm>
          </p:contentPart>
        </mc:Choice>
        <mc:Fallback>
          <p:pic>
            <p:nvPicPr>
              <p:cNvPr id="11" name="잉크 10"/>
              <p:cNvPicPr/>
              <p:nvPr/>
            </p:nvPicPr>
            <p:blipFill>
              <a:blip r:embed="rId13"/>
              <a:stretch>
                <a:fillRect/>
              </a:stretch>
            </p:blipFill>
            <p:spPr>
              <a:xfrm>
                <a:off x="8229600" y="5607000"/>
                <a:ext cx="4132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잉크 11"/>
              <p14:cNvContentPartPr/>
              <p14:nvPr/>
            </p14:nvContentPartPr>
            <p14:xfrm>
              <a:off x="7845480" y="5867280"/>
              <a:ext cx="778320" cy="16200"/>
            </p14:xfrm>
          </p:contentPart>
        </mc:Choice>
        <mc:Fallback>
          <p:pic>
            <p:nvPicPr>
              <p:cNvPr id="12" name="잉크 11"/>
              <p:cNvPicPr/>
              <p:nvPr/>
            </p:nvPicPr>
            <p:blipFill>
              <a:blip r:embed="rId15"/>
              <a:stretch>
                <a:fillRect/>
              </a:stretch>
            </p:blipFill>
            <p:spPr>
              <a:xfrm>
                <a:off x="7829640" y="5803920"/>
                <a:ext cx="8100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잉크 12"/>
              <p14:cNvContentPartPr/>
              <p14:nvPr/>
            </p14:nvContentPartPr>
            <p14:xfrm>
              <a:off x="5321160" y="4619520"/>
              <a:ext cx="483120" cy="6840"/>
            </p14:xfrm>
          </p:contentPart>
        </mc:Choice>
        <mc:Fallback>
          <p:pic>
            <p:nvPicPr>
              <p:cNvPr id="13" name="잉크 12"/>
              <p:cNvPicPr/>
              <p:nvPr/>
            </p:nvPicPr>
            <p:blipFill>
              <a:blip r:embed="rId17"/>
              <a:stretch>
                <a:fillRect/>
              </a:stretch>
            </p:blipFill>
            <p:spPr>
              <a:xfrm>
                <a:off x="5305320" y="4556160"/>
                <a:ext cx="514800" cy="133560"/>
              </a:xfrm>
              <a:prstGeom prst="rect">
                <a:avLst/>
              </a:prstGeom>
            </p:spPr>
          </p:pic>
        </mc:Fallback>
      </mc:AlternateContent>
    </p:spTree>
    <p:extLst>
      <p:ext uri="{BB962C8B-B14F-4D97-AF65-F5344CB8AC3E}">
        <p14:creationId xmlns:p14="http://schemas.microsoft.com/office/powerpoint/2010/main" val="2512041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b="1" dirty="0" smtClean="0"/>
              <a:t>Somatic mutations in BRAF </a:t>
            </a:r>
            <a:endParaRPr lang="en-US" altLang="ko-KR" dirty="0" smtClean="0"/>
          </a:p>
          <a:p>
            <a:pPr lvl="1"/>
            <a:r>
              <a:rPr lang="en-US" altLang="ko-KR" dirty="0" smtClean="0"/>
              <a:t>increased activity of BRAF kinase</a:t>
            </a:r>
          </a:p>
          <a:p>
            <a:pPr lvl="2"/>
            <a:r>
              <a:rPr lang="en-US" altLang="ko-KR" dirty="0" smtClean="0"/>
              <a:t>ERK activation and aberrant and uncontrolled cell proliferation and survival </a:t>
            </a:r>
          </a:p>
          <a:p>
            <a:pPr lvl="1"/>
            <a:r>
              <a:rPr lang="en-US" altLang="ko-KR" dirty="0" smtClean="0"/>
              <a:t>In a prospective series of 308 patients with metastatic melanoma, </a:t>
            </a:r>
          </a:p>
          <a:p>
            <a:pPr lvl="2"/>
            <a:r>
              <a:rPr lang="en-US" altLang="ko-KR" dirty="0" smtClean="0"/>
              <a:t>46% had a BRAF mutation</a:t>
            </a:r>
          </a:p>
          <a:p>
            <a:pPr lvl="2"/>
            <a:r>
              <a:rPr lang="en-US" altLang="ko-KR" b="1" dirty="0" smtClean="0"/>
              <a:t>73% were V600E</a:t>
            </a:r>
            <a:r>
              <a:rPr lang="en-US" altLang="ko-KR" dirty="0" smtClean="0"/>
              <a:t>, 19% were V600K, and 6% were other.</a:t>
            </a:r>
          </a:p>
          <a:p>
            <a:endParaRPr lang="ko-KR" altLang="en-US" dirty="0" smtClean="0"/>
          </a:p>
          <a:p>
            <a:endParaRPr lang="ko-KR" altLang="en-US" dirty="0"/>
          </a:p>
        </p:txBody>
      </p:sp>
    </p:spTree>
    <p:extLst>
      <p:ext uri="{BB962C8B-B14F-4D97-AF65-F5344CB8AC3E}">
        <p14:creationId xmlns:p14="http://schemas.microsoft.com/office/powerpoint/2010/main" val="2313756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l"/>
            <a:r>
              <a:rPr lang="en-US" altLang="ko-KR" dirty="0" smtClean="0"/>
              <a:t>Introduction</a:t>
            </a:r>
            <a:endParaRPr lang="ko-KR" altLang="en-US" dirty="0"/>
          </a:p>
        </p:txBody>
      </p:sp>
      <p:sp>
        <p:nvSpPr>
          <p:cNvPr id="3" name="내용 개체 틀 2"/>
          <p:cNvSpPr>
            <a:spLocks noGrp="1"/>
          </p:cNvSpPr>
          <p:nvPr>
            <p:ph idx="1"/>
          </p:nvPr>
        </p:nvSpPr>
        <p:spPr>
          <a:xfrm>
            <a:off x="457200" y="1600199"/>
            <a:ext cx="4402832" cy="5099703"/>
          </a:xfrm>
        </p:spPr>
        <p:txBody>
          <a:bodyPr>
            <a:normAutofit fontScale="70000" lnSpcReduction="20000"/>
          </a:bodyPr>
          <a:lstStyle/>
          <a:p>
            <a:r>
              <a:rPr lang="en-US" altLang="ko-KR" dirty="0" err="1" smtClean="0"/>
              <a:t>Vemurafenib</a:t>
            </a:r>
            <a:endParaRPr lang="en-US" altLang="ko-KR" dirty="0" smtClean="0"/>
          </a:p>
          <a:p>
            <a:pPr lvl="1"/>
            <a:r>
              <a:rPr lang="en-US" altLang="ko-KR" dirty="0" smtClean="0"/>
              <a:t>Synthesized in </a:t>
            </a:r>
            <a:r>
              <a:rPr lang="en-US" altLang="ko-KR" dirty="0" smtClean="0"/>
              <a:t>2005</a:t>
            </a:r>
            <a:endParaRPr lang="en-US" altLang="ko-KR" dirty="0" smtClean="0"/>
          </a:p>
          <a:p>
            <a:pPr lvl="1"/>
            <a:r>
              <a:rPr lang="en-US" altLang="ko-KR" dirty="0" smtClean="0"/>
              <a:t>BRAF</a:t>
            </a:r>
            <a:r>
              <a:rPr lang="en-US" altLang="ko-KR" baseline="-25000" dirty="0" smtClean="0"/>
              <a:t>V600E</a:t>
            </a:r>
            <a:r>
              <a:rPr lang="en-US" altLang="ko-KR" dirty="0" smtClean="0"/>
              <a:t>: Selective binding to active form</a:t>
            </a:r>
          </a:p>
          <a:p>
            <a:r>
              <a:rPr lang="en-US" altLang="ko-KR" dirty="0" err="1" smtClean="0"/>
              <a:t>Vemurafenib</a:t>
            </a:r>
            <a:r>
              <a:rPr lang="en-US" altLang="ko-KR" dirty="0" smtClean="0"/>
              <a:t> vs</a:t>
            </a:r>
            <a:r>
              <a:rPr lang="ko-KR" altLang="en-US" dirty="0" smtClean="0"/>
              <a:t> </a:t>
            </a:r>
            <a:r>
              <a:rPr lang="en-US" altLang="ko-KR" dirty="0" smtClean="0"/>
              <a:t>MEK inhibitor</a:t>
            </a:r>
          </a:p>
          <a:p>
            <a:pPr lvl="1"/>
            <a:r>
              <a:rPr lang="en-US" altLang="ko-KR" dirty="0" smtClean="0"/>
              <a:t>Both: inhibition of cell proliferation</a:t>
            </a:r>
          </a:p>
          <a:p>
            <a:pPr lvl="1"/>
            <a:r>
              <a:rPr lang="en-US" altLang="ko-KR" dirty="0" smtClean="0"/>
              <a:t>MEK inhibitor: inhibition of </a:t>
            </a:r>
            <a:r>
              <a:rPr lang="en-US" altLang="ko-KR" dirty="0" smtClean="0"/>
              <a:t>ERK phosphorylation in all cellular genotypes</a:t>
            </a:r>
            <a:endParaRPr lang="en-US" altLang="ko-KR" dirty="0" smtClean="0"/>
          </a:p>
          <a:p>
            <a:pPr lvl="1"/>
            <a:r>
              <a:rPr lang="en-US" altLang="ko-KR" dirty="0" err="1" smtClean="0"/>
              <a:t>Vemurafenib</a:t>
            </a:r>
            <a:r>
              <a:rPr lang="en-US" altLang="ko-KR" dirty="0" smtClean="0"/>
              <a:t>: ERK-phosphorylation only in </a:t>
            </a:r>
            <a:r>
              <a:rPr lang="en-US" altLang="ko-KR" dirty="0" smtClean="0"/>
              <a:t>BRAF-mutant cells </a:t>
            </a:r>
          </a:p>
          <a:p>
            <a:r>
              <a:rPr lang="en-US" altLang="ko-KR" dirty="0" smtClean="0"/>
              <a:t>RAF inhibitor paradox</a:t>
            </a:r>
            <a:endParaRPr lang="en-US" altLang="ko-KR" dirty="0" smtClean="0"/>
          </a:p>
          <a:p>
            <a:pPr lvl="1"/>
            <a:r>
              <a:rPr lang="en-US" altLang="ko-KR" dirty="0" smtClean="0"/>
              <a:t>Paradoxical </a:t>
            </a:r>
            <a:r>
              <a:rPr lang="en-US" altLang="ko-KR" dirty="0" smtClean="0"/>
              <a:t>ERK phosphorylation induced by </a:t>
            </a:r>
            <a:r>
              <a:rPr lang="en-US" altLang="ko-KR" dirty="0" err="1" smtClean="0"/>
              <a:t>vemurafenib</a:t>
            </a:r>
            <a:r>
              <a:rPr lang="en-US" altLang="ko-KR" dirty="0" smtClean="0"/>
              <a:t> </a:t>
            </a:r>
            <a:r>
              <a:rPr lang="en-US" altLang="ko-KR" dirty="0" smtClean="0"/>
              <a:t>in WT BRAF cell</a:t>
            </a:r>
            <a:r>
              <a:rPr lang="ko-KR" altLang="en-US" dirty="0" smtClean="0"/>
              <a:t> </a:t>
            </a:r>
            <a:endParaRPr lang="en-US" altLang="ko-KR" dirty="0" smtClean="0"/>
          </a:p>
        </p:txBody>
      </p:sp>
      <p:pic>
        <p:nvPicPr>
          <p:cNvPr id="4" name="Picture 4" descr="http://clincancerres.aacrjournals.org/content/18/1/9/F1.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l="1800" t="6193" r="55492" b="19190"/>
          <a:stretch/>
        </p:blipFill>
        <p:spPr bwMode="auto">
          <a:xfrm>
            <a:off x="4860032" y="161552"/>
            <a:ext cx="4191000" cy="653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155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smtClean="0"/>
              <a:t>PLX4032 or </a:t>
            </a:r>
            <a:r>
              <a:rPr lang="en-US" altLang="ko-KR" dirty="0" err="1" smtClean="0"/>
              <a:t>Vemurafenib</a:t>
            </a:r>
            <a:r>
              <a:rPr lang="en-US" altLang="ko-KR" dirty="0" smtClean="0"/>
              <a:t> (</a:t>
            </a:r>
            <a:r>
              <a:rPr lang="en-US" altLang="ko-KR" b="1" dirty="0" smtClean="0"/>
              <a:t>V</a:t>
            </a:r>
            <a:r>
              <a:rPr lang="en-US" altLang="ko-KR" dirty="0" smtClean="0"/>
              <a:t>600</a:t>
            </a:r>
            <a:r>
              <a:rPr lang="en-US" altLang="ko-KR" b="1" dirty="0" smtClean="0"/>
              <a:t>E</a:t>
            </a:r>
            <a:r>
              <a:rPr lang="en-US" altLang="ko-KR" dirty="0" smtClean="0"/>
              <a:t> </a:t>
            </a:r>
            <a:r>
              <a:rPr lang="en-US" altLang="ko-KR" b="1" dirty="0" smtClean="0"/>
              <a:t>mu</a:t>
            </a:r>
            <a:r>
              <a:rPr lang="en-US" altLang="ko-KR" dirty="0" smtClean="0"/>
              <a:t>tant </a:t>
            </a:r>
            <a:r>
              <a:rPr lang="en-US" altLang="ko-KR" b="1" dirty="0" err="1" smtClean="0"/>
              <a:t>Raf</a:t>
            </a:r>
            <a:r>
              <a:rPr lang="en-US" altLang="ko-KR" dirty="0" smtClean="0"/>
              <a:t> </a:t>
            </a:r>
            <a:r>
              <a:rPr lang="en-US" altLang="ko-KR" b="1" dirty="0" smtClean="0"/>
              <a:t>inhib</a:t>
            </a:r>
            <a:r>
              <a:rPr lang="en-US" altLang="ko-KR" dirty="0" smtClean="0"/>
              <a:t>itor)</a:t>
            </a:r>
          </a:p>
          <a:p>
            <a:r>
              <a:rPr lang="en-US" altLang="ko-KR" dirty="0" smtClean="0"/>
              <a:t>Initially developed by </a:t>
            </a:r>
            <a:r>
              <a:rPr lang="en-US" altLang="ko-KR" i="1" dirty="0" err="1" smtClean="0"/>
              <a:t>Plexicon</a:t>
            </a:r>
            <a:r>
              <a:rPr lang="en-US" altLang="ko-KR" i="1" dirty="0" smtClean="0"/>
              <a:t> and later Genentech</a:t>
            </a:r>
          </a:p>
          <a:p>
            <a:r>
              <a:rPr lang="en-US" altLang="ko-KR" dirty="0" err="1" smtClean="0"/>
              <a:t>Zelboraf</a:t>
            </a:r>
            <a:r>
              <a:rPr lang="en-US" altLang="ko-KR" dirty="0" smtClean="0"/>
              <a:t> </a:t>
            </a:r>
            <a:r>
              <a:rPr lang="en-US" altLang="ko-KR" dirty="0"/>
              <a:t>(</a:t>
            </a:r>
            <a:r>
              <a:rPr lang="en-US" altLang="ko-KR" dirty="0" err="1"/>
              <a:t>vemurafenib</a:t>
            </a:r>
            <a:r>
              <a:rPr lang="en-US" altLang="ko-KR" dirty="0"/>
              <a:t>) Tablet, 240 mg </a:t>
            </a:r>
            <a:endParaRPr lang="en-US" altLang="ko-KR" dirty="0" smtClean="0"/>
          </a:p>
          <a:p>
            <a:pPr lvl="1"/>
            <a:r>
              <a:rPr lang="en-US" altLang="ko-KR" dirty="0" smtClean="0"/>
              <a:t>for the treatment </a:t>
            </a:r>
            <a:r>
              <a:rPr lang="en-US" altLang="ko-KR" dirty="0"/>
              <a:t>of </a:t>
            </a:r>
            <a:r>
              <a:rPr lang="en-US" altLang="ko-KR" dirty="0" err="1"/>
              <a:t>unresectable</a:t>
            </a:r>
            <a:r>
              <a:rPr lang="en-US" altLang="ko-KR" dirty="0"/>
              <a:t> or metastatic </a:t>
            </a:r>
            <a:r>
              <a:rPr lang="en-US" altLang="ko-KR" dirty="0" smtClean="0"/>
              <a:t>melanoma with </a:t>
            </a:r>
            <a:r>
              <a:rPr lang="en-US" altLang="ko-KR" dirty="0"/>
              <a:t>the BRAFV600 mutation as detected by an </a:t>
            </a:r>
            <a:r>
              <a:rPr lang="en-US" altLang="ko-KR" dirty="0" smtClean="0"/>
              <a:t>FDA approved </a:t>
            </a:r>
            <a:r>
              <a:rPr lang="en-US" altLang="ko-KR" dirty="0"/>
              <a:t>test</a:t>
            </a:r>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9</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048" y="5301208"/>
            <a:ext cx="3635448"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6501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p; 나눔고딕">
      <a:majorFont>
        <a:latin typeface="Garamond"/>
        <a:ea typeface="나눔고딕"/>
        <a:cs typeface=""/>
      </a:majorFont>
      <a:minorFont>
        <a:latin typeface="Garamond"/>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3492</Words>
  <Application>Microsoft Office PowerPoint</Application>
  <PresentationFormat>화면 슬라이드 쇼(4:3)</PresentationFormat>
  <Paragraphs>357</Paragraphs>
  <Slides>56</Slides>
  <Notes>5</Notes>
  <HiddenSlides>0</HiddenSlides>
  <MMClips>0</MMClips>
  <ScaleCrop>false</ScaleCrop>
  <HeadingPairs>
    <vt:vector size="4" baseType="variant">
      <vt:variant>
        <vt:lpstr>테마</vt:lpstr>
      </vt:variant>
      <vt:variant>
        <vt:i4>1</vt:i4>
      </vt:variant>
      <vt:variant>
        <vt:lpstr>슬라이드 제목</vt:lpstr>
      </vt:variant>
      <vt:variant>
        <vt:i4>56</vt:i4>
      </vt:variant>
    </vt:vector>
  </HeadingPairs>
  <TitlesOfParts>
    <vt:vector size="57" baseType="lpstr">
      <vt:lpstr>Office 테마</vt:lpstr>
      <vt:lpstr>NDA workshop Vemurafenib (Zelboraf, Roche) </vt:lpstr>
      <vt:lpstr>Table of Contents</vt:lpstr>
      <vt:lpstr>Introduction - Melanoma</vt:lpstr>
      <vt:lpstr>Introduction</vt:lpstr>
      <vt:lpstr>Introduction</vt:lpstr>
      <vt:lpstr>Timeline highlighting key events of the treatment of melanoma </vt:lpstr>
      <vt:lpstr>Introduction</vt:lpstr>
      <vt:lpstr>Introduction</vt:lpstr>
      <vt:lpstr>Introduction</vt:lpstr>
      <vt:lpstr>Introduction – Development Overview</vt:lpstr>
      <vt:lpstr>Introduction - Melanoma</vt:lpstr>
      <vt:lpstr>Mechanism of Action</vt:lpstr>
      <vt:lpstr>1st page of summary review (16 pages)</vt:lpstr>
      <vt:lpstr>1st page of medical review (97 pages)</vt:lpstr>
      <vt:lpstr>Review: CMC (39 pages)</vt:lpstr>
      <vt:lpstr>Chemistry</vt:lpstr>
      <vt:lpstr>PowerPoint 프레젠테이션</vt:lpstr>
      <vt:lpstr>PowerPoint 프레젠테이션</vt:lpstr>
      <vt:lpstr>Review: Clinical Pharmacology  (84 pages)</vt:lpstr>
      <vt:lpstr>Clinical Pharmacology</vt:lpstr>
      <vt:lpstr>PowerPoint 프레젠테이션</vt:lpstr>
      <vt:lpstr>Clinical Pharmacology</vt:lpstr>
      <vt:lpstr>PowerPoint 프레젠테이션</vt:lpstr>
      <vt:lpstr>Clinical Pharmacology</vt:lpstr>
      <vt:lpstr>Effects on CYP enzyme</vt:lpstr>
      <vt:lpstr>Clinical Pharmacology</vt:lpstr>
      <vt:lpstr>PowerPoint 프레젠테이션</vt:lpstr>
      <vt:lpstr>PowerPoint 프레젠테이션</vt:lpstr>
      <vt:lpstr>Review:  Medical Review, Clinical Trials  (105 pages)</vt:lpstr>
      <vt:lpstr>IND (2006-09)</vt:lpstr>
      <vt:lpstr>Phase I Study (2007-2009)</vt:lpstr>
      <vt:lpstr>End-of Phase 1 Meeting (2009-05)</vt:lpstr>
      <vt:lpstr>Fast Track Designation (2010-06)</vt:lpstr>
      <vt:lpstr>Expanded Access Program</vt:lpstr>
      <vt:lpstr>Efficacy of vemurafenib</vt:lpstr>
      <vt:lpstr>Efficacy</vt:lpstr>
      <vt:lpstr>Efficacy</vt:lpstr>
      <vt:lpstr>BRIM3: Vemurafenib Front-Line Trial – Phase III Study Design</vt:lpstr>
      <vt:lpstr>PowerPoint 프레젠테이션</vt:lpstr>
      <vt:lpstr>BRIM3: Best Tumor Response by Individual Patient</vt:lpstr>
      <vt:lpstr>BRIM3 - Phase III</vt:lpstr>
      <vt:lpstr>PowerPoint 프레젠테이션</vt:lpstr>
      <vt:lpstr>PowerPoint 프레젠테이션</vt:lpstr>
      <vt:lpstr>PowerPoint 프레젠테이션</vt:lpstr>
      <vt:lpstr>Safety</vt:lpstr>
      <vt:lpstr>Safety</vt:lpstr>
      <vt:lpstr>PowerPoint 프레젠테이션</vt:lpstr>
      <vt:lpstr>Companion Diagnostic for Vemurafenib</vt:lpstr>
      <vt:lpstr>Discussion</vt:lpstr>
      <vt:lpstr>PowerPoint 프레젠테이션</vt:lpstr>
      <vt:lpstr>Discussion</vt:lpstr>
      <vt:lpstr>감사합니다.</vt:lpstr>
      <vt:lpstr>References</vt:lpstr>
      <vt:lpstr>References</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Sungpil Han MD/PhD</dc:creator>
  <cp:lastModifiedBy>Sungpil Han MD/PhD</cp:lastModifiedBy>
  <cp:revision>136</cp:revision>
  <dcterms:created xsi:type="dcterms:W3CDTF">2018-03-01T20:26:20Z</dcterms:created>
  <dcterms:modified xsi:type="dcterms:W3CDTF">2018-03-01T23:47:33Z</dcterms:modified>
</cp:coreProperties>
</file>